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640" r:id="rId2"/>
    <p:sldId id="641" r:id="rId3"/>
    <p:sldId id="642" r:id="rId4"/>
    <p:sldId id="645" r:id="rId5"/>
    <p:sldId id="644" r:id="rId6"/>
    <p:sldId id="646" r:id="rId7"/>
    <p:sldId id="650" r:id="rId8"/>
    <p:sldId id="651" r:id="rId9"/>
    <p:sldId id="649" r:id="rId10"/>
    <p:sldId id="648" r:id="rId11"/>
    <p:sldId id="652" r:id="rId12"/>
    <p:sldId id="653" r:id="rId13"/>
    <p:sldId id="654" r:id="rId14"/>
    <p:sldId id="656" r:id="rId15"/>
    <p:sldId id="655" r:id="rId16"/>
    <p:sldId id="657" r:id="rId17"/>
    <p:sldId id="658" r:id="rId18"/>
    <p:sldId id="659" r:id="rId19"/>
    <p:sldId id="660" r:id="rId20"/>
    <p:sldId id="661" r:id="rId21"/>
    <p:sldId id="662" r:id="rId22"/>
    <p:sldId id="663" r:id="rId23"/>
    <p:sldId id="664" r:id="rId24"/>
    <p:sldId id="665" r:id="rId25"/>
    <p:sldId id="666" r:id="rId26"/>
    <p:sldId id="668" r:id="rId27"/>
    <p:sldId id="669" r:id="rId28"/>
    <p:sldId id="670" r:id="rId29"/>
    <p:sldId id="671" r:id="rId30"/>
    <p:sldId id="647" r:id="rId31"/>
    <p:sldId id="674" r:id="rId32"/>
    <p:sldId id="675" r:id="rId33"/>
    <p:sldId id="676" r:id="rId34"/>
    <p:sldId id="677" r:id="rId35"/>
    <p:sldId id="678" r:id="rId36"/>
    <p:sldId id="680" r:id="rId37"/>
    <p:sldId id="681" r:id="rId38"/>
    <p:sldId id="682" r:id="rId39"/>
    <p:sldId id="683" r:id="rId40"/>
    <p:sldId id="684" r:id="rId41"/>
    <p:sldId id="685" r:id="rId42"/>
    <p:sldId id="686" r:id="rId43"/>
    <p:sldId id="687" r:id="rId44"/>
    <p:sldId id="688" r:id="rId45"/>
    <p:sldId id="689" r:id="rId46"/>
    <p:sldId id="690" r:id="rId47"/>
    <p:sldId id="691" r:id="rId48"/>
    <p:sldId id="692" r:id="rId49"/>
    <p:sldId id="695" r:id="rId50"/>
    <p:sldId id="696" r:id="rId51"/>
    <p:sldId id="697" r:id="rId52"/>
    <p:sldId id="698" r:id="rId53"/>
    <p:sldId id="699" r:id="rId54"/>
    <p:sldId id="701" r:id="rId55"/>
    <p:sldId id="702" r:id="rId56"/>
    <p:sldId id="710" r:id="rId57"/>
    <p:sldId id="711" r:id="rId58"/>
    <p:sldId id="709" r:id="rId59"/>
    <p:sldId id="704" r:id="rId60"/>
    <p:sldId id="708" r:id="rId61"/>
    <p:sldId id="707" r:id="rId62"/>
    <p:sldId id="706" r:id="rId63"/>
    <p:sldId id="705" r:id="rId64"/>
    <p:sldId id="703" r:id="rId65"/>
    <p:sldId id="712" r:id="rId66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C70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72"/>
    <p:restoredTop sz="94939"/>
  </p:normalViewPr>
  <p:slideViewPr>
    <p:cSldViewPr snapToGrid="0">
      <p:cViewPr varScale="1">
        <p:scale>
          <a:sx n="131" d="100"/>
          <a:sy n="131" d="100"/>
        </p:scale>
        <p:origin x="208" y="536"/>
      </p:cViewPr>
      <p:guideLst/>
    </p:cSldViewPr>
  </p:slideViewPr>
  <p:outlineViewPr>
    <p:cViewPr>
      <p:scale>
        <a:sx n="85" d="100"/>
        <a:sy n="8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04494-2906-6C41-B680-7B9C9D655A0F}" type="datetimeFigureOut">
              <a:rPr lang="en-KR" smtClean="0"/>
              <a:t>10/24/25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D4200-F41A-AB42-BA11-5F5CB7E75B8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3022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4144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79365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5457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53585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79047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35975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61701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7703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72563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84474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73087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584015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5268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5088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68230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31779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88721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81850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130947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130161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297120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54564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726292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604390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409665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908587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173680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27640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244836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265936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701062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283109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72497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074042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729677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370069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118019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197503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71538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29926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966830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789534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915156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32954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969840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627966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574454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32595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785770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620032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782503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063167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836992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657265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75119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09508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592324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404825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763584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315759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035928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39568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27566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9250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98185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22CCED-5265-722D-A681-F636C30EDEF9}"/>
              </a:ext>
            </a:extLst>
          </p:cNvPr>
          <p:cNvCxnSpPr/>
          <p:nvPr userDrawn="1"/>
        </p:nvCxnSpPr>
        <p:spPr>
          <a:xfrm>
            <a:off x="244549" y="563526"/>
            <a:ext cx="106504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140282-1517-6333-5830-FC7D8AD2DCCC}"/>
              </a:ext>
            </a:extLst>
          </p:cNvPr>
          <p:cNvSpPr txBox="1"/>
          <p:nvPr userDrawn="1"/>
        </p:nvSpPr>
        <p:spPr>
          <a:xfrm>
            <a:off x="935989" y="231242"/>
            <a:ext cx="174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latin typeface=""/>
                <a:ea typeface="Dotum" panose="020B0600000101010101" pitchFamily="34" charset="-127"/>
                <a:cs typeface="Arima Madurai" pitchFamily="2" charset="77"/>
              </a:rPr>
              <a:t>정석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C70A07"/>
                </a:solidFill>
                <a:latin typeface="+mj-ea"/>
                <a:ea typeface="+mj-ea"/>
              </a:rPr>
              <a:t>4</a:t>
            </a:r>
            <a:r>
              <a:rPr lang="ko-KR" altLang="en-US" dirty="0">
                <a:solidFill>
                  <a:srgbClr val="C70A07"/>
                </a:solidFill>
                <a:latin typeface="+mj-ea"/>
                <a:ea typeface="+mj-ea"/>
              </a:rPr>
              <a:t>판</a:t>
            </a:r>
            <a:endParaRPr lang="en-KR" dirty="0">
              <a:solidFill>
                <a:srgbClr val="C70A07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C0DBC-9E58-F161-CAA9-83C03FAC7173}"/>
              </a:ext>
            </a:extLst>
          </p:cNvPr>
          <p:cNvSpPr txBox="1"/>
          <p:nvPr userDrawn="1"/>
        </p:nvSpPr>
        <p:spPr>
          <a:xfrm>
            <a:off x="2033582" y="223564"/>
            <a:ext cx="1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JDK 21</a:t>
            </a:r>
            <a:endParaRPr lang="en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CE4DAE-CD36-EC0F-0B70-8C24D1404FD5}"/>
              </a:ext>
            </a:extLst>
          </p:cNvPr>
          <p:cNvSpPr txBox="1"/>
          <p:nvPr userDrawn="1"/>
        </p:nvSpPr>
        <p:spPr>
          <a:xfrm>
            <a:off x="367744" y="164489"/>
            <a:ext cx="82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Java</a:t>
            </a:r>
            <a:endParaRPr lang="en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3DA473-A76A-E9B2-75C6-46C8949840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2472" y="162205"/>
            <a:ext cx="793538" cy="12256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DC0B1B-1EC5-D593-E41E-4AFA36CA3985}"/>
              </a:ext>
            </a:extLst>
          </p:cNvPr>
          <p:cNvSpPr/>
          <p:nvPr userDrawn="1"/>
        </p:nvSpPr>
        <p:spPr>
          <a:xfrm>
            <a:off x="248985" y="258052"/>
            <a:ext cx="65164" cy="3054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88F0FA-C210-1E19-6208-831B7422A8DF}"/>
              </a:ext>
            </a:extLst>
          </p:cNvPr>
          <p:cNvSpPr txBox="1"/>
          <p:nvPr userDrawn="1"/>
        </p:nvSpPr>
        <p:spPr>
          <a:xfrm>
            <a:off x="892045" y="282666"/>
            <a:ext cx="38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의</a:t>
            </a:r>
            <a:endParaRPr lang="en-KR" sz="1400" dirty="0">
              <a:solidFill>
                <a:srgbClr val="C70A07"/>
              </a:solidFill>
              <a:latin typeface="+mj-ea"/>
              <a:ea typeface="+mj-ea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16383C-ECF3-EEBB-BF9C-6B8779EDDD73}"/>
              </a:ext>
            </a:extLst>
          </p:cNvPr>
          <p:cNvCxnSpPr/>
          <p:nvPr userDrawn="1"/>
        </p:nvCxnSpPr>
        <p:spPr>
          <a:xfrm>
            <a:off x="1128843" y="6523331"/>
            <a:ext cx="112373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159AAF9-7345-73EC-1DAE-73EEEA3A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7895" y="6310366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468F7B-8F27-5FB4-532B-4A1DE5F6DB4E}"/>
              </a:ext>
            </a:extLst>
          </p:cNvPr>
          <p:cNvSpPr txBox="1"/>
          <p:nvPr userDrawn="1"/>
        </p:nvSpPr>
        <p:spPr>
          <a:xfrm>
            <a:off x="188070" y="647796"/>
            <a:ext cx="484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</a:t>
            </a:r>
            <a:r>
              <a:rPr lang="en-US" altLang="ko-KR" b="1" dirty="0"/>
              <a:t>11</a:t>
            </a:r>
            <a:r>
              <a:rPr lang="en-US" b="1" dirty="0"/>
              <a:t>_ </a:t>
            </a:r>
            <a:r>
              <a:rPr lang="ko-KR" altLang="en-US" b="1" dirty="0"/>
              <a:t>컬렉션 </a:t>
            </a:r>
            <a:r>
              <a:rPr lang="ko-KR" altLang="en-US" b="1" dirty="0" err="1"/>
              <a:t>프레임웍</a:t>
            </a:r>
            <a:endParaRPr lang="en-US" altLang="ko-KR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2E17F-DD7B-B597-982F-C09F1051A094}"/>
              </a:ext>
            </a:extLst>
          </p:cNvPr>
          <p:cNvSpPr/>
          <p:nvPr userDrawn="1"/>
        </p:nvSpPr>
        <p:spPr>
          <a:xfrm rot="5400000">
            <a:off x="10545044" y="267488"/>
            <a:ext cx="45719" cy="6356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E626B5-51E3-A20B-0D65-6176DA587589}"/>
              </a:ext>
            </a:extLst>
          </p:cNvPr>
          <p:cNvSpPr/>
          <p:nvPr userDrawn="1"/>
        </p:nvSpPr>
        <p:spPr>
          <a:xfrm rot="5400000">
            <a:off x="10651403" y="4986552"/>
            <a:ext cx="45719" cy="30354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1BD78D-BAD5-00A7-FA92-47604A296988}"/>
              </a:ext>
            </a:extLst>
          </p:cNvPr>
          <p:cNvSpPr txBox="1"/>
          <p:nvPr userDrawn="1"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15407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8750-A96B-4979-F2E2-2B9EF221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52E7B8-DEAD-9A76-ED47-573BADB14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B1C2D-D79D-EF16-C98F-BEAE15D5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F1A86-509A-ED4B-9C15-F061B7FD9121}" type="datetime1">
              <a:rPr lang="en-US" smtClean="0"/>
              <a:t>10/24/25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90856-297B-3AB9-727D-ABAEB15D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0D603-83D6-54FE-72A2-2DC5B249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066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BDA45-02DB-BE37-9DE8-2AB60A8EC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281C3-6ED7-8246-5E06-97E93406B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B2999-3433-EC88-C2C7-2686BDBA1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7A3E-CD8D-8C45-BBA0-063435AB1133}" type="datetime1">
              <a:rPr lang="en-US" smtClean="0"/>
              <a:t>10/24/25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617FD-F7DA-B383-7F7F-6F80F8E64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3CDAC-B093-AE08-87D1-0C97FAE9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1882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80FA-2D96-8342-49CF-B1A184961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B76BE-FBAF-0A83-A42A-6751BC7F1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7C3B7-368B-180D-CBD0-FC79D913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DD4C-4C57-6544-B1A1-5DC453852C74}" type="datetime1">
              <a:rPr lang="en-US" smtClean="0"/>
              <a:t>10/24/25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65913-ABFD-2B5C-01CD-DF2A4B58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76B29-4FE6-7A4A-EB9D-DD893EFB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6062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534D-DB59-405D-CEA6-FFEC52082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B885F-D159-9406-8B7A-00CEC67EE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9CC6C-9127-F2BB-3E7A-5DA2C96B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99F0-9D3D-4142-8329-EC539740EB43}" type="datetime1">
              <a:rPr lang="en-US" smtClean="0"/>
              <a:t>10/24/25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AB0C8-2FD0-9F9A-04EB-147E7F94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DEC8D-37B8-5BE8-C7A2-04E5FC80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2366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1245-3ABF-EA53-24C4-E4563E4B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4AAF-91D3-31BA-678F-C78952134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DEBE3-5D4C-0D08-0B69-48D5B5F61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1BE27-5539-0AB4-AF4D-210E87475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7DE0-954F-044B-8A91-814FB805DC53}" type="datetime1">
              <a:rPr lang="en-US" smtClean="0"/>
              <a:t>10/24/25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2217B-A3B0-481A-C58F-F125AB9B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E8FB7-B068-F911-A5FE-6AB0422F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7759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80B5-6BE9-4210-802D-BEEEB524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E466C-4591-77D1-6006-64B96F275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FF48D-9535-4680-D53B-EF924654F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D0EC2-31D5-248A-6721-033B7B565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A6DEA-DF7D-C43A-1AE1-2E5FAAB1C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F51089-0ADE-EA9D-5692-F8FF0A1B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6009-DBED-514E-8FBF-F1365F35E094}" type="datetime1">
              <a:rPr lang="en-US" smtClean="0"/>
              <a:t>10/24/25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E2ED8B-E9B1-40BB-3C72-F85B7C8A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623C6-3997-959A-FEE0-07C05D7A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3918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CF53-C69C-B6BE-C644-81792A50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C63A0-7BB3-9D97-DB3E-8DFD81679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AA34-212C-2140-BE1B-628A25176F47}" type="datetime1">
              <a:rPr lang="en-US" smtClean="0"/>
              <a:t>10/24/25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8663E-17F6-0B7F-BB0E-6796C859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B01B6-108E-9163-3E81-FEC5CDA7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686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854562-621D-229F-DB6F-4646C8BC9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108F-52BD-D148-9012-45980D8AF0AC}" type="datetime1">
              <a:rPr lang="en-US" smtClean="0"/>
              <a:t>10/24/25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12CAAC-9D31-3F4D-4AA6-941AD6D2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8B4C5-8818-D772-0DDD-BE80A7FF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7110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8FD4-AD0A-E140-C1EC-C1A807A5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CBAFF-EF3F-B5A7-5153-161204965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9153E-DE4F-7EC9-B951-E0E94221B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483AE-8A78-81F6-2453-B867BC30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52AD-7FCB-8F4D-9265-BECBE2CDEE82}" type="datetime1">
              <a:rPr lang="en-US" smtClean="0"/>
              <a:t>10/24/25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6D4F2-B650-F58A-04AD-101818C5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C158E-6874-955C-58F0-DA89ED16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9464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C680-50D0-5630-C25C-F4D30036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1976F-14B3-009D-86C9-4706BE53B1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4A338-8589-0EE0-DF11-14D72D60E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0F637-BEDB-54F2-B143-6FFF0932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2D42E-CCCB-B440-A59A-50C2F693F526}" type="datetime1">
              <a:rPr lang="en-US" smtClean="0"/>
              <a:t>10/24/25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387C0-2BFB-81C9-E4D0-90FDC9E2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D6CBD-0218-E477-FD4E-368ED50E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671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56EE24-BF10-6341-0C37-A3FAA862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B44CA-E13F-FAA6-1353-E9B0E8A2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ABDCB-A7F6-DDD5-8685-75AD76A45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9F974-D50D-DE44-95F2-945A4B9B276B}" type="datetime1">
              <a:rPr lang="en-US" smtClean="0"/>
              <a:t>10/24/25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B941C-45B5-CC30-6038-4386EC5FE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E978A-D7EE-6ABC-1554-1E19B8305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541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6.png"/><Relationship Id="rId4" Type="http://schemas.openxmlformats.org/officeDocument/2006/relationships/image" Target="../media/image9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7201990" y="664010"/>
            <a:ext cx="3799994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11-1</a:t>
            </a:r>
            <a:r>
              <a:rPr lang="ko-KR" altLang="en-US" b="1" dirty="0"/>
              <a:t> 컬렉션 </a:t>
            </a:r>
            <a:r>
              <a:rPr lang="ko-KR" altLang="en-US" b="1" dirty="0" err="1"/>
              <a:t>프레임웍이란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컬렉션 </a:t>
            </a:r>
            <a:r>
              <a:rPr lang="ko-KR" altLang="en-US" sz="3200" b="1" dirty="0" err="1"/>
              <a:t>프레임웍</a:t>
            </a:r>
            <a:r>
              <a:rPr lang="en-US" altLang="ko-KR" sz="3200" b="1" dirty="0"/>
              <a:t>(collections framework)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 err="1"/>
              <a:t>java.util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다수의 객체를 다루기 위한 표준화된 프로그래밍 방식</a:t>
            </a:r>
            <a:r>
              <a:rPr lang="en-US" altLang="ko-KR" sz="2400" b="1" dirty="0"/>
              <a:t>(JDK 1.2)</a:t>
            </a:r>
            <a:endParaRPr lang="en-KR" sz="2400" b="1" dirty="0"/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8EC637AF-606C-58EC-4637-EB53ED547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352" y="2801938"/>
            <a:ext cx="86553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ko-KR" altLang="en-US" sz="2000" b="1" dirty="0"/>
              <a:t>컬렉션</a:t>
            </a:r>
            <a:r>
              <a:rPr lang="en-US" altLang="ko-KR" sz="2000" b="1" dirty="0"/>
              <a:t>(collection) - </a:t>
            </a:r>
            <a:r>
              <a:rPr lang="ko-KR" altLang="en-US" sz="2000" dirty="0"/>
              <a:t>여러 객체</a:t>
            </a:r>
            <a:r>
              <a:rPr lang="en-US" altLang="ko-KR" sz="2000" dirty="0"/>
              <a:t>(</a:t>
            </a:r>
            <a:r>
              <a:rPr lang="ko-KR" altLang="en-US" sz="2000" dirty="0"/>
              <a:t>데이터</a:t>
            </a:r>
            <a:r>
              <a:rPr lang="en-US" altLang="ko-KR" sz="2000" dirty="0"/>
              <a:t>)</a:t>
            </a:r>
            <a:r>
              <a:rPr lang="ko-KR" altLang="en-US" sz="2000" dirty="0" err="1"/>
              <a:t>를</a:t>
            </a:r>
            <a:r>
              <a:rPr lang="en-US" altLang="ko-KR" sz="2000" dirty="0"/>
              <a:t> </a:t>
            </a:r>
            <a:r>
              <a:rPr lang="ko-KR" altLang="en-US" sz="2000" dirty="0"/>
              <a:t>모아 놓은 것</a:t>
            </a:r>
            <a:endParaRPr lang="ko-KR" altLang="en-US" sz="2000" b="1" dirty="0"/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D1978FE2-C5E4-9027-4124-30EB08E39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997" y="3250434"/>
            <a:ext cx="86553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ko-KR" altLang="en-US" sz="2000" b="1" dirty="0" err="1"/>
              <a:t>프레임웍</a:t>
            </a:r>
            <a:r>
              <a:rPr lang="en-US" altLang="ko-KR" sz="2000" b="1" dirty="0"/>
              <a:t>(framework) - </a:t>
            </a:r>
            <a:r>
              <a:rPr lang="ko-KR" altLang="en-US" sz="2000" dirty="0"/>
              <a:t>표준화된 체계적인 프로그래밍 방식</a:t>
            </a:r>
            <a:endParaRPr lang="ko-KR" altLang="en-US" sz="2000" b="1" dirty="0"/>
          </a:p>
        </p:txBody>
      </p:sp>
      <p:sp>
        <p:nvSpPr>
          <p:cNvPr id="13" name="Text Box 20">
            <a:extLst>
              <a:ext uri="{FF2B5EF4-FFF2-40B4-BE49-F238E27FC236}">
                <a16:creationId xmlns:a16="http://schemas.microsoft.com/office/drawing/2014/main" id="{15E824C1-3280-FD3E-FB6B-1A842278D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351" y="3725053"/>
            <a:ext cx="106670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ko-KR" altLang="en-US" sz="2000" b="1" dirty="0"/>
              <a:t>컬렉션 클래스</a:t>
            </a:r>
            <a:r>
              <a:rPr lang="en-US" altLang="ko-KR" sz="2000" b="1" dirty="0"/>
              <a:t> - </a:t>
            </a:r>
            <a:r>
              <a:rPr lang="ko-KR" altLang="en-US" sz="2000" dirty="0"/>
              <a:t>다수의 데이터를 저장할 수 있는 클래스</a:t>
            </a:r>
            <a:r>
              <a:rPr lang="en-US" altLang="ko-KR" sz="2000" dirty="0"/>
              <a:t>(</a:t>
            </a:r>
            <a:r>
              <a:rPr lang="en-US" altLang="ko-KR" sz="2000" dirty="0" err="1"/>
              <a:t>ArrayList</a:t>
            </a:r>
            <a:r>
              <a:rPr lang="en-US" altLang="ko-KR" sz="2000" dirty="0"/>
              <a:t>, HashMap </a:t>
            </a:r>
            <a:r>
              <a:rPr lang="ko-KR" altLang="en-US" sz="2000" dirty="0"/>
              <a:t>등</a:t>
            </a:r>
            <a:r>
              <a:rPr lang="en-US" altLang="ko-KR" sz="2000" dirty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26789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306286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SequencedCollection</a:t>
            </a:r>
            <a:r>
              <a:rPr lang="en-US" sz="3200" b="1" dirty="0"/>
              <a:t>(</a:t>
            </a:r>
            <a:r>
              <a:rPr lang="en-US" altLang="ko-KR" sz="2400" b="1" dirty="0" err="1"/>
              <a:t>SequencedSet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SequencedMap</a:t>
            </a:r>
            <a:r>
              <a:rPr lang="en-US" altLang="ko-KR" sz="3200" b="1" dirty="0"/>
              <a:t>)</a:t>
            </a:r>
            <a:r>
              <a:rPr lang="en-US" sz="3200" b="1" dirty="0"/>
              <a:t> – JDK 21</a:t>
            </a:r>
            <a:endParaRPr lang="en-KR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2791B-7ABA-EAA6-90C7-B99620447A70}"/>
              </a:ext>
            </a:extLst>
          </p:cNvPr>
          <p:cNvSpPr txBox="1"/>
          <p:nvPr/>
        </p:nvSpPr>
        <p:spPr>
          <a:xfrm>
            <a:off x="738212" y="1942899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기존 구현체의 공통 메서드를 인터페이스에 정의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순서 유지</a:t>
            </a:r>
            <a:r>
              <a:rPr lang="en-US" altLang="ko-KR" sz="2400" b="1" dirty="0"/>
              <a:t>)</a:t>
            </a:r>
            <a:endParaRPr lang="en-KR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5C5364-472E-D92D-FACF-06E5A8020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85" y="2493338"/>
            <a:ext cx="5385065" cy="1854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337C22-B52F-3CB3-4E72-D73D5A8B4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564" y="4555849"/>
            <a:ext cx="6231121" cy="1800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5B0FF9-9230-7139-772D-4927A0F69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629" y="2607955"/>
            <a:ext cx="5186975" cy="9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56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306286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of(), </a:t>
            </a:r>
            <a:r>
              <a:rPr lang="en-US" sz="3200" b="1" dirty="0" err="1"/>
              <a:t>copyOf</a:t>
            </a:r>
            <a:r>
              <a:rPr lang="en-US" sz="3200" b="1" dirty="0"/>
              <a:t>()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JDK 9</a:t>
            </a:r>
            <a:endParaRPr lang="en-KR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2791B-7ABA-EAA6-90C7-B99620447A70}"/>
              </a:ext>
            </a:extLst>
          </p:cNvPr>
          <p:cNvSpPr txBox="1"/>
          <p:nvPr/>
        </p:nvSpPr>
        <p:spPr>
          <a:xfrm>
            <a:off x="738212" y="1942899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List, Set, Map</a:t>
            </a:r>
            <a:r>
              <a:rPr lang="ko-KR" altLang="en-US" sz="2400" b="1" dirty="0"/>
              <a:t>을 생성해서 반환하는 팩토리 메서드</a:t>
            </a:r>
            <a:endParaRPr lang="en-KR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91E017-A752-41B7-0D4F-CD9752EF3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11" y="2594119"/>
            <a:ext cx="7376047" cy="13261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9071FC-F832-60C2-EFD6-4A82C1B72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684" y="1845641"/>
            <a:ext cx="4082780" cy="1249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D67BBE-32F8-159E-B5C6-668D1BEE0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684" y="4063054"/>
            <a:ext cx="8453877" cy="9410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21971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306286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ArrayList</a:t>
            </a:r>
            <a:r>
              <a:rPr lang="ko-KR" altLang="en-US" sz="2800" b="1" dirty="0"/>
              <a:t>와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Vector</a:t>
            </a:r>
            <a:endParaRPr lang="en-KR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2791B-7ABA-EAA6-90C7-B99620447A70}"/>
              </a:ext>
            </a:extLst>
          </p:cNvPr>
          <p:cNvSpPr txBox="1"/>
          <p:nvPr/>
        </p:nvSpPr>
        <p:spPr>
          <a:xfrm>
            <a:off x="738212" y="1942899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배열 기반의 컬렉션 클래스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Vector</a:t>
            </a:r>
            <a:r>
              <a:rPr lang="ko-KR" altLang="en-US" sz="2400" b="1" dirty="0"/>
              <a:t>는 동기화</a:t>
            </a:r>
            <a:r>
              <a:rPr lang="en-US" altLang="ko-KR" sz="2400" b="1" dirty="0"/>
              <a:t>o, </a:t>
            </a:r>
            <a:r>
              <a:rPr lang="en-US" altLang="ko-KR" sz="2400" b="1" dirty="0" err="1"/>
              <a:t>ArrayList</a:t>
            </a:r>
            <a:r>
              <a:rPr lang="ko-KR" altLang="en-US" sz="2400" b="1" dirty="0"/>
              <a:t>는 동기화</a:t>
            </a:r>
            <a:r>
              <a:rPr lang="en-US" altLang="ko-KR" sz="2400" b="1" dirty="0"/>
              <a:t>x</a:t>
            </a:r>
            <a:endParaRPr lang="en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5208C-7B88-1FE2-DA0E-BB79B6688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654" y="2599310"/>
            <a:ext cx="8103252" cy="189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26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306286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ArrayList</a:t>
            </a:r>
            <a:r>
              <a:rPr lang="ko-KR" altLang="en-US" sz="2800" b="1" dirty="0"/>
              <a:t>와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Vector </a:t>
            </a:r>
            <a:r>
              <a:rPr lang="en-US" altLang="ko-KR" sz="2800" b="1" dirty="0"/>
              <a:t>- </a:t>
            </a:r>
            <a:r>
              <a:rPr lang="ko-KR" altLang="en-US" sz="2800" b="1" dirty="0"/>
              <a:t>예제</a:t>
            </a:r>
            <a:endParaRPr lang="en-KR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FE0D0-0498-1101-CA59-4F0CB2852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26" y="1978903"/>
            <a:ext cx="8250136" cy="311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30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11730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ArrayList</a:t>
            </a:r>
            <a:r>
              <a:rPr lang="ko-KR" altLang="en-US" sz="2800" b="1" dirty="0"/>
              <a:t>에 저장된 객체의 삭제</a:t>
            </a:r>
            <a:r>
              <a:rPr lang="en-US" altLang="ko-KR" sz="2800" b="1" dirty="0"/>
              <a:t>(1/2)</a:t>
            </a:r>
            <a:endParaRPr lang="en-KR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2791B-7ABA-EAA6-90C7-B99620447A70}"/>
              </a:ext>
            </a:extLst>
          </p:cNvPr>
          <p:cNvSpPr txBox="1"/>
          <p:nvPr/>
        </p:nvSpPr>
        <p:spPr>
          <a:xfrm>
            <a:off x="738212" y="168024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ArrayList</a:t>
            </a:r>
            <a:r>
              <a:rPr lang="ko-KR" altLang="en-US" sz="2400" b="1" dirty="0"/>
              <a:t>의 세 번째 데이터</a:t>
            </a:r>
            <a:r>
              <a:rPr lang="en-US" altLang="ko-KR" sz="2400" b="1" dirty="0"/>
              <a:t>(data[2])</a:t>
            </a:r>
            <a:r>
              <a:rPr lang="ko-KR" altLang="en-US" sz="2400" b="1" dirty="0" err="1"/>
              <a:t>를</a:t>
            </a:r>
            <a:r>
              <a:rPr lang="ko-KR" altLang="en-US" sz="2400" b="1" dirty="0"/>
              <a:t> 삭제하는 과정 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list.remove</a:t>
            </a:r>
            <a:r>
              <a:rPr lang="en-US" altLang="ko-KR" sz="2400" b="1" dirty="0"/>
              <a:t>(2);</a:t>
            </a:r>
            <a:endParaRPr lang="en-KR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09DEF2-9530-19BE-64D9-70AA46972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166" y="2213445"/>
            <a:ext cx="4847077" cy="1472149"/>
          </a:xfrm>
          <a:prstGeom prst="rect">
            <a:avLst/>
          </a:prstGeom>
        </p:spPr>
      </p:pic>
      <p:sp>
        <p:nvSpPr>
          <p:cNvPr id="8" name="Text Box 20">
            <a:extLst>
              <a:ext uri="{FF2B5EF4-FFF2-40B4-BE49-F238E27FC236}">
                <a16:creationId xmlns:a16="http://schemas.microsoft.com/office/drawing/2014/main" id="{3AEDC1B9-336E-31BF-47C0-FFCA0E2C2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355" y="3832761"/>
            <a:ext cx="932460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ko-KR" sz="1400" dirty="0">
                <a:latin typeface="Courier New" panose="02070309020205020404" pitchFamily="49" charset="0"/>
              </a:rPr>
              <a:t>①</a:t>
            </a:r>
            <a:r>
              <a:rPr lang="ko-KR" altLang="en-US" sz="1400" dirty="0">
                <a:latin typeface="Courier New" panose="02070309020205020404" pitchFamily="49" charset="0"/>
              </a:rPr>
              <a:t> </a:t>
            </a:r>
            <a:r>
              <a:rPr lang="ko-KR" altLang="en-US" sz="1400" dirty="0"/>
              <a:t>삭제할 데이터 아래의 데이터를 한 </a:t>
            </a:r>
            <a:r>
              <a:rPr lang="ko-KR" altLang="en-US" sz="1400" dirty="0" err="1"/>
              <a:t>칸씩</a:t>
            </a:r>
            <a:r>
              <a:rPr lang="ko-KR" altLang="en-US" sz="1400" dirty="0"/>
              <a:t> 위로 복사해서 삭제할 데이터를 덮어쓴다</a:t>
            </a:r>
            <a:r>
              <a:rPr lang="en-US" altLang="ko-KR" sz="1400" dirty="0"/>
              <a:t>.(</a:t>
            </a:r>
            <a:r>
              <a:rPr lang="ko-KR" altLang="en-US" sz="1400" dirty="0"/>
              <a:t>큰 비용</a:t>
            </a:r>
            <a:r>
              <a:rPr lang="en-US" altLang="ko-KR" sz="1400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D2CC08-A004-5F87-BE16-3E4F75E05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052" y="4123418"/>
            <a:ext cx="4959485" cy="864201"/>
          </a:xfrm>
          <a:prstGeom prst="rect">
            <a:avLst/>
          </a:prstGeom>
        </p:spPr>
      </p:pic>
      <p:sp>
        <p:nvSpPr>
          <p:cNvPr id="10" name="Text Box 20">
            <a:extLst>
              <a:ext uri="{FF2B5EF4-FFF2-40B4-BE49-F238E27FC236}">
                <a16:creationId xmlns:a16="http://schemas.microsoft.com/office/drawing/2014/main" id="{0F241AF1-D471-FA4B-91BB-8E23AF1E0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10" y="5048892"/>
            <a:ext cx="75596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ko-KR" sz="1400" dirty="0">
                <a:latin typeface="Courier New" panose="02070309020205020404" pitchFamily="49" charset="0"/>
              </a:rPr>
              <a:t>②</a:t>
            </a:r>
            <a:r>
              <a:rPr lang="ko-KR" altLang="en-US" sz="1400" dirty="0">
                <a:latin typeface="Courier New" panose="02070309020205020404" pitchFamily="49" charset="0"/>
              </a:rPr>
              <a:t> </a:t>
            </a:r>
            <a:r>
              <a:rPr lang="ko-KR" altLang="en-US" sz="1400" dirty="0"/>
              <a:t>데이터가 모두 한 </a:t>
            </a:r>
            <a:r>
              <a:rPr lang="ko-KR" altLang="en-US" sz="1400" dirty="0" err="1"/>
              <a:t>칸씩</a:t>
            </a:r>
            <a:r>
              <a:rPr lang="ko-KR" altLang="en-US" sz="1400" dirty="0"/>
              <a:t> 이동했으므로 마지막 데이터는 </a:t>
            </a:r>
            <a:r>
              <a:rPr lang="en-US" altLang="ko-KR" sz="1400" dirty="0"/>
              <a:t>null</a:t>
            </a:r>
            <a:r>
              <a:rPr lang="ko-KR" altLang="en-US" sz="1400" dirty="0"/>
              <a:t>로 변경한다</a:t>
            </a:r>
            <a:r>
              <a:rPr lang="en-US" altLang="ko-KR" sz="1400" dirty="0"/>
              <a:t>.</a:t>
            </a:r>
          </a:p>
        </p:txBody>
      </p:sp>
      <p:sp>
        <p:nvSpPr>
          <p:cNvPr id="11" name="Text Box 20">
            <a:extLst>
              <a:ext uri="{FF2B5EF4-FFF2-40B4-BE49-F238E27FC236}">
                <a16:creationId xmlns:a16="http://schemas.microsoft.com/office/drawing/2014/main" id="{3E7048BC-5A43-2807-E05C-9CCDBBC47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538" y="5772960"/>
            <a:ext cx="73437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1400">
                <a:latin typeface="Courier New" panose="02070309020205020404" pitchFamily="49" charset="0"/>
              </a:rPr>
              <a:t>③ 데이터가 삭제되어 데이터의 개수가 줄었으므로 </a:t>
            </a:r>
            <a:r>
              <a:rPr lang="en-US" altLang="ko-KR" sz="1400">
                <a:latin typeface="Courier New" panose="02070309020205020404" pitchFamily="49" charset="0"/>
              </a:rPr>
              <a:t>size</a:t>
            </a:r>
            <a:r>
              <a:rPr lang="ko-KR" altLang="en-US" sz="1400">
                <a:latin typeface="Courier New" panose="02070309020205020404" pitchFamily="49" charset="0"/>
              </a:rPr>
              <a:t>의 값을 감소시킨다</a:t>
            </a:r>
            <a:r>
              <a:rPr lang="en-US" altLang="ko-KR" sz="1400">
                <a:latin typeface="Courier New" panose="02070309020205020404" pitchFamily="49" charset="0"/>
              </a:rPr>
              <a:t>.</a:t>
            </a:r>
            <a:endParaRPr lang="en-US" altLang="ko-KR" sz="14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FF4122-9920-3DFB-6201-F55F96185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308" y="5390339"/>
            <a:ext cx="1922564" cy="2983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333E93-4B64-273B-2543-E9020E0AA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0446" y="6124643"/>
            <a:ext cx="848978" cy="2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77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11730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ArrayList</a:t>
            </a:r>
            <a:r>
              <a:rPr lang="ko-KR" altLang="en-US" sz="2800" b="1" dirty="0"/>
              <a:t>에 저장된 객체의 삭제</a:t>
            </a:r>
            <a:r>
              <a:rPr lang="en-US" altLang="ko-KR" sz="2800" b="1" dirty="0"/>
              <a:t>(2/2)</a:t>
            </a:r>
            <a:endParaRPr lang="en-KR" sz="32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642E20-8BE2-FF8E-EAD5-27264393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958" y="2090770"/>
            <a:ext cx="6757644" cy="1907298"/>
          </a:xfrm>
          <a:prstGeom prst="rect">
            <a:avLst/>
          </a:prstGeom>
        </p:spPr>
      </p:pic>
      <p:sp>
        <p:nvSpPr>
          <p:cNvPr id="16" name="Text Box 20">
            <a:extLst>
              <a:ext uri="{FF2B5EF4-FFF2-40B4-BE49-F238E27FC236}">
                <a16:creationId xmlns:a16="http://schemas.microsoft.com/office/drawing/2014/main" id="{CBF5EA17-70A1-2214-9E65-221A75BBE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980" y="1776683"/>
            <a:ext cx="8051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1600" dirty="0"/>
              <a:t>①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ArrayList</a:t>
            </a:r>
            <a:r>
              <a:rPr lang="ko-KR" altLang="en-US" sz="1600" dirty="0"/>
              <a:t>에 저장된 첫 번째 객체부터 삭제하는 경우</a:t>
            </a:r>
            <a:r>
              <a:rPr lang="en-US" altLang="ko-KR" sz="1600" dirty="0"/>
              <a:t>(</a:t>
            </a:r>
            <a:r>
              <a:rPr lang="ko-KR" altLang="en-US" sz="1600" dirty="0"/>
              <a:t>배열 복사</a:t>
            </a:r>
            <a:r>
              <a:rPr lang="en-US" altLang="ko-KR" sz="1600" dirty="0"/>
              <a:t>)</a:t>
            </a:r>
            <a:endParaRPr lang="ko-KR" altLang="en-US" sz="1600" dirty="0">
              <a:latin typeface="Courier New" panose="02070309020205020404" pitchFamily="49" charset="0"/>
            </a:endParaRPr>
          </a:p>
        </p:txBody>
      </p:sp>
      <p:sp>
        <p:nvSpPr>
          <p:cNvPr id="18" name="Text Box 20">
            <a:extLst>
              <a:ext uri="{FF2B5EF4-FFF2-40B4-BE49-F238E27FC236}">
                <a16:creationId xmlns:a16="http://schemas.microsoft.com/office/drawing/2014/main" id="{9565A99A-1C4D-567F-FAFF-0C712316B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253" y="4144726"/>
            <a:ext cx="8051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1600" dirty="0"/>
              <a:t>②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ArrayList</a:t>
            </a:r>
            <a:r>
              <a:rPr lang="ko-KR" altLang="en-US" sz="1600" dirty="0"/>
              <a:t>에 저장된 마지막 객체부터 삭제하는 경우</a:t>
            </a:r>
            <a:r>
              <a:rPr lang="en-US" altLang="ko-KR" sz="1600" dirty="0"/>
              <a:t>(</a:t>
            </a:r>
            <a:r>
              <a:rPr lang="ko-KR" altLang="en-US" sz="1600" dirty="0"/>
              <a:t>배열 복사</a:t>
            </a:r>
            <a:r>
              <a:rPr lang="en-US" altLang="ko-KR" sz="1600" dirty="0"/>
              <a:t>x)</a:t>
            </a:r>
            <a:r>
              <a:rPr lang="ko-KR" altLang="en-US" sz="1600" dirty="0"/>
              <a:t> </a:t>
            </a:r>
            <a:endParaRPr lang="ko-KR" altLang="en-US" sz="1600" dirty="0">
              <a:latin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FC11BD1-1A83-E39C-1229-F9F27DBA8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154" y="4528631"/>
            <a:ext cx="6807200" cy="1866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770F32-B109-D8B2-FD2F-9B8E639DB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4352" y="2265637"/>
            <a:ext cx="3529384" cy="6662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F88E24-6666-296E-64D3-73AAC6D66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0681" y="3381577"/>
            <a:ext cx="3744068" cy="62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26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11730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ArrayList</a:t>
            </a:r>
            <a:r>
              <a:rPr lang="ko-KR" altLang="en-US" sz="2800" b="1" dirty="0"/>
              <a:t>의</a:t>
            </a:r>
            <a:r>
              <a:rPr lang="en-US" altLang="ko-KR" sz="2800" b="1" dirty="0"/>
              <a:t> size</a:t>
            </a:r>
            <a:r>
              <a:rPr lang="ko-KR" altLang="en-US" sz="2800" b="1" dirty="0"/>
              <a:t>와 </a:t>
            </a:r>
            <a:r>
              <a:rPr lang="en-US" altLang="ko-KR" sz="2800" b="1" dirty="0"/>
              <a:t>capacity</a:t>
            </a:r>
            <a:endParaRPr lang="en-KR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92F805-7E35-F317-2764-67E6A588F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52" y="1676671"/>
            <a:ext cx="4605506" cy="2244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3664E1-46A9-D332-D6E3-8F0E042E2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472" y="1468849"/>
            <a:ext cx="2966936" cy="1507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79521-7317-A3FB-F654-59BED89B5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211" y="1522514"/>
            <a:ext cx="4027481" cy="11915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D6BE77-892A-43D3-2D7E-7B4DDF532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1" y="2882787"/>
            <a:ext cx="3346315" cy="14032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E36D5A-FC23-8ACB-8450-5556C90369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759" y="3861880"/>
            <a:ext cx="5721892" cy="282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85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11730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Vecter</a:t>
            </a:r>
            <a:r>
              <a:rPr lang="ko-KR" altLang="en-US" sz="3200" b="1" dirty="0"/>
              <a:t> </a:t>
            </a:r>
            <a:r>
              <a:rPr lang="ko-KR" altLang="en-US" sz="2800" b="1" dirty="0"/>
              <a:t>직접 구현하기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 err="1"/>
              <a:t>MyVector.java</a:t>
            </a:r>
            <a:endParaRPr lang="en-KR" sz="3200" b="1" dirty="0"/>
          </a:p>
        </p:txBody>
      </p:sp>
      <p:sp>
        <p:nvSpPr>
          <p:cNvPr id="3" name="Text Box 20">
            <a:extLst>
              <a:ext uri="{FF2B5EF4-FFF2-40B4-BE49-F238E27FC236}">
                <a16:creationId xmlns:a16="http://schemas.microsoft.com/office/drawing/2014/main" id="{49BAAE8C-EE47-5863-ED9E-19830992C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19" y="1725196"/>
            <a:ext cx="86042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600" dirty="0"/>
              <a:t>  ① </a:t>
            </a:r>
            <a:r>
              <a:rPr lang="ko-KR" altLang="en-US" sz="1600" dirty="0"/>
              <a:t>객체를 저장할 객체배열</a:t>
            </a:r>
            <a:r>
              <a:rPr lang="en-US" altLang="ko-KR" sz="1600" dirty="0"/>
              <a:t>(</a:t>
            </a:r>
            <a:r>
              <a:rPr lang="en-US" altLang="ko-KR" sz="1600" dirty="0" err="1"/>
              <a:t>objArr</a:t>
            </a:r>
            <a:r>
              <a:rPr lang="en-US" altLang="ko-KR" sz="1600" dirty="0"/>
              <a:t>)</a:t>
            </a:r>
            <a:r>
              <a:rPr lang="ko-KR" altLang="en-US" sz="1600" dirty="0"/>
              <a:t>과 크기</a:t>
            </a:r>
            <a:r>
              <a:rPr lang="en-US" altLang="ko-KR" sz="1600" dirty="0"/>
              <a:t>(size)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저장할 변수를 선언</a:t>
            </a:r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7ACBE995-DEB0-32D4-5C1B-639365207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181" y="2137946"/>
            <a:ext cx="86042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600"/>
              <a:t>  ② </a:t>
            </a:r>
            <a:r>
              <a:rPr lang="ko-KR" altLang="en-US" sz="1600"/>
              <a:t>생성자 </a:t>
            </a:r>
            <a:r>
              <a:rPr lang="en-US" altLang="ko-KR" sz="1600"/>
              <a:t>MyVector(int capacity)</a:t>
            </a:r>
            <a:r>
              <a:rPr lang="ko-KR" altLang="en-US" sz="1600"/>
              <a:t>와 기본 생성자 </a:t>
            </a:r>
            <a:r>
              <a:rPr lang="en-US" altLang="ko-KR" sz="1600"/>
              <a:t>MyVector()</a:t>
            </a:r>
            <a:r>
              <a:rPr lang="ko-KR" altLang="en-US" sz="1600"/>
              <a:t>를 선언</a:t>
            </a:r>
          </a:p>
        </p:txBody>
      </p:sp>
      <p:sp>
        <p:nvSpPr>
          <p:cNvPr id="11" name="Text Box 20">
            <a:extLst>
              <a:ext uri="{FF2B5EF4-FFF2-40B4-BE49-F238E27FC236}">
                <a16:creationId xmlns:a16="http://schemas.microsoft.com/office/drawing/2014/main" id="{68CF6DCE-ED1B-7083-D92B-AF546D6E0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181" y="2537996"/>
            <a:ext cx="86042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600"/>
              <a:t>  ③ </a:t>
            </a:r>
            <a:r>
              <a:rPr lang="ko-KR" altLang="en-US" sz="1600"/>
              <a:t>메서드 구현</a:t>
            </a:r>
          </a:p>
        </p:txBody>
      </p:sp>
      <p:sp>
        <p:nvSpPr>
          <p:cNvPr id="13" name="Text Box 20">
            <a:extLst>
              <a:ext uri="{FF2B5EF4-FFF2-40B4-BE49-F238E27FC236}">
                <a16:creationId xmlns:a16="http://schemas.microsoft.com/office/drawing/2014/main" id="{B559BE2D-619B-AE42-CE06-E23FE96B2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181" y="3304759"/>
            <a:ext cx="86042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600"/>
              <a:t>  	  - int capacity() – </a:t>
            </a:r>
            <a:r>
              <a:rPr lang="ko-KR" altLang="en-US" sz="1600"/>
              <a:t>컬렉션의 용량</a:t>
            </a:r>
            <a:r>
              <a:rPr lang="en-US" altLang="ko-KR" sz="1600"/>
              <a:t>(capacity, </a:t>
            </a:r>
            <a:r>
              <a:rPr lang="ko-KR" altLang="en-US" sz="1600"/>
              <a:t>객체배열의 길이</a:t>
            </a:r>
            <a:r>
              <a:rPr lang="en-US" altLang="ko-KR" sz="1600"/>
              <a:t>)</a:t>
            </a:r>
            <a:r>
              <a:rPr lang="ko-KR" altLang="en-US" sz="1600"/>
              <a:t>을 반환</a:t>
            </a:r>
          </a:p>
        </p:txBody>
      </p:sp>
      <p:sp>
        <p:nvSpPr>
          <p:cNvPr id="14" name="Text Box 20">
            <a:extLst>
              <a:ext uri="{FF2B5EF4-FFF2-40B4-BE49-F238E27FC236}">
                <a16:creationId xmlns:a16="http://schemas.microsoft.com/office/drawing/2014/main" id="{8DD78DCD-EC38-596F-995C-0CBA13D14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181" y="3669884"/>
            <a:ext cx="86042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600"/>
              <a:t>  	  - boolean isEmpty() – </a:t>
            </a:r>
            <a:r>
              <a:rPr lang="ko-KR" altLang="en-US" sz="1600"/>
              <a:t>컬렉션이 비어있는지 확인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B28D53F3-3CD2-1BDA-C4F6-294FC5623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769" y="2941221"/>
            <a:ext cx="86042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600"/>
              <a:t>  	  - int size() – </a:t>
            </a:r>
            <a:r>
              <a:rPr lang="ko-KR" altLang="en-US" sz="1600"/>
              <a:t>컬렉션의 크기</a:t>
            </a:r>
            <a:r>
              <a:rPr lang="en-US" altLang="ko-KR" sz="1600"/>
              <a:t>(size, </a:t>
            </a:r>
            <a:r>
              <a:rPr lang="ko-KR" altLang="en-US" sz="1600"/>
              <a:t>객체배열에 저장된 객체의 개수</a:t>
            </a:r>
            <a:r>
              <a:rPr lang="en-US" altLang="ko-KR" sz="1600"/>
              <a:t>)</a:t>
            </a:r>
            <a:r>
              <a:rPr lang="ko-KR" altLang="en-US" sz="1600"/>
              <a:t>를 반환</a:t>
            </a:r>
          </a:p>
        </p:txBody>
      </p:sp>
      <p:sp>
        <p:nvSpPr>
          <p:cNvPr id="16" name="Text Box 20">
            <a:extLst>
              <a:ext uri="{FF2B5EF4-FFF2-40B4-BE49-F238E27FC236}">
                <a16:creationId xmlns:a16="http://schemas.microsoft.com/office/drawing/2014/main" id="{5C4D8791-6D87-AA8A-4625-E5CC5DD11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956" y="4068346"/>
            <a:ext cx="8813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600"/>
              <a:t>  	 - void clear() – </a:t>
            </a:r>
            <a:r>
              <a:rPr lang="ko-KR" altLang="en-US" sz="1600"/>
              <a:t>컬렉션의 객체를 모두 제거</a:t>
            </a:r>
            <a:r>
              <a:rPr lang="en-US" altLang="ko-KR" sz="1600"/>
              <a:t>(</a:t>
            </a:r>
            <a:r>
              <a:rPr lang="ko-KR" altLang="en-US" sz="1600"/>
              <a:t>객체배열의 모든 요소를 </a:t>
            </a:r>
            <a:r>
              <a:rPr lang="en-US" altLang="ko-KR" sz="1600"/>
              <a:t>null)</a:t>
            </a:r>
            <a:endParaRPr lang="ko-KR" altLang="en-US" sz="1600"/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1B8683F2-E84C-E89C-C2D1-1EC5FBAD1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731" y="5278021"/>
            <a:ext cx="8813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600"/>
              <a:t>  	 - void setCapacity(int capacity) – </a:t>
            </a:r>
            <a:r>
              <a:rPr lang="ko-KR" altLang="en-US" sz="1600"/>
              <a:t>컬렉션의 용량을 변경</a:t>
            </a:r>
          </a:p>
        </p:txBody>
      </p:sp>
      <p:sp>
        <p:nvSpPr>
          <p:cNvPr id="18" name="Text Box 20">
            <a:extLst>
              <a:ext uri="{FF2B5EF4-FFF2-40B4-BE49-F238E27FC236}">
                <a16:creationId xmlns:a16="http://schemas.microsoft.com/office/drawing/2014/main" id="{88097996-157E-BDF4-334B-81F08B714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44" y="4469984"/>
            <a:ext cx="8813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600"/>
              <a:t>  	 - Object get(int index) – </a:t>
            </a:r>
            <a:r>
              <a:rPr lang="ko-KR" altLang="en-US" sz="1600"/>
              <a:t>컬렉션에서 지정된 </a:t>
            </a:r>
            <a:r>
              <a:rPr lang="en-US" altLang="ko-KR" sz="1600"/>
              <a:t>index</a:t>
            </a:r>
            <a:r>
              <a:rPr lang="ko-KR" altLang="en-US" sz="1600"/>
              <a:t>에 저장된 객체를 반환</a:t>
            </a:r>
          </a:p>
        </p:txBody>
      </p:sp>
      <p:sp>
        <p:nvSpPr>
          <p:cNvPr id="19" name="Text Box 20">
            <a:extLst>
              <a:ext uri="{FF2B5EF4-FFF2-40B4-BE49-F238E27FC236}">
                <a16:creationId xmlns:a16="http://schemas.microsoft.com/office/drawing/2014/main" id="{B877699B-0666-2CFB-E13A-064128F3E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731" y="4889084"/>
            <a:ext cx="8813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600"/>
              <a:t>  	 - int indexOf(Object obj) – </a:t>
            </a:r>
            <a:r>
              <a:rPr lang="ko-KR" altLang="en-US" sz="1600"/>
              <a:t>지정된 객체의 </a:t>
            </a:r>
            <a:r>
              <a:rPr lang="en-US" altLang="ko-KR" sz="1600"/>
              <a:t>index</a:t>
            </a:r>
            <a:r>
              <a:rPr lang="ko-KR" altLang="en-US" sz="1600"/>
              <a:t>를 반환</a:t>
            </a:r>
            <a:r>
              <a:rPr lang="en-US" altLang="ko-KR" sz="1600"/>
              <a:t>(</a:t>
            </a:r>
            <a:r>
              <a:rPr lang="ko-KR" altLang="en-US" sz="1600"/>
              <a:t>못찾으면 </a:t>
            </a:r>
            <a:r>
              <a:rPr lang="en-US" altLang="ko-KR" sz="1600"/>
              <a:t>-1)</a:t>
            </a:r>
            <a:endParaRPr lang="ko-KR" altLang="en-US" sz="1600"/>
          </a:p>
        </p:txBody>
      </p:sp>
      <p:sp>
        <p:nvSpPr>
          <p:cNvPr id="20" name="Text Box 20">
            <a:extLst>
              <a:ext uri="{FF2B5EF4-FFF2-40B4-BE49-F238E27FC236}">
                <a16:creationId xmlns:a16="http://schemas.microsoft.com/office/drawing/2014/main" id="{6F20A986-0A48-9297-04AF-D653C9C7E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731" y="6117809"/>
            <a:ext cx="8813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600"/>
              <a:t>  	 - Object remove (int index) – </a:t>
            </a:r>
            <a:r>
              <a:rPr lang="ko-KR" altLang="en-US" sz="1600"/>
              <a:t>컬렉션에서 객체를 삭제</a:t>
            </a:r>
          </a:p>
        </p:txBody>
      </p:sp>
      <p:sp>
        <p:nvSpPr>
          <p:cNvPr id="21" name="Text Box 20">
            <a:extLst>
              <a:ext uri="{FF2B5EF4-FFF2-40B4-BE49-F238E27FC236}">
                <a16:creationId xmlns:a16="http://schemas.microsoft.com/office/drawing/2014/main" id="{1FAFDD70-4204-3BFD-53F3-CD7E98D81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731" y="6519446"/>
            <a:ext cx="8813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600"/>
              <a:t>  	 - boolean add(Object obj) – </a:t>
            </a:r>
            <a:r>
              <a:rPr lang="ko-KR" altLang="en-US" sz="1600"/>
              <a:t>컬렉션에 객체를 추가</a:t>
            </a:r>
          </a:p>
        </p:txBody>
      </p:sp>
      <p:sp>
        <p:nvSpPr>
          <p:cNvPr id="22" name="Text Box 20">
            <a:extLst>
              <a:ext uri="{FF2B5EF4-FFF2-40B4-BE49-F238E27FC236}">
                <a16:creationId xmlns:a16="http://schemas.microsoft.com/office/drawing/2014/main" id="{6BF1B160-E02A-EDBA-C51F-5A52EA95A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731" y="5674896"/>
            <a:ext cx="8813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600"/>
              <a:t>  	 - void ensureCapacity(int minCapacity) – </a:t>
            </a:r>
            <a:r>
              <a:rPr lang="ko-KR" altLang="en-US" sz="1600"/>
              <a:t>컬렉션의 용량을 확보</a:t>
            </a:r>
          </a:p>
        </p:txBody>
      </p:sp>
    </p:spTree>
    <p:extLst>
      <p:ext uri="{BB962C8B-B14F-4D97-AF65-F5344CB8AC3E}">
        <p14:creationId xmlns:p14="http://schemas.microsoft.com/office/powerpoint/2010/main" val="659810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11730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ArrayList</a:t>
            </a:r>
            <a:r>
              <a:rPr lang="ko-KR" altLang="en-US" sz="2800" b="1" dirty="0"/>
              <a:t>의 장단점</a:t>
            </a:r>
            <a:endParaRPr lang="en-KR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96401-1775-71F9-CA60-B16445159564}"/>
              </a:ext>
            </a:extLst>
          </p:cNvPr>
          <p:cNvSpPr txBox="1"/>
          <p:nvPr/>
        </p:nvSpPr>
        <p:spPr>
          <a:xfrm>
            <a:off x="709029" y="1702949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배열은 구조가 간단하고 요소에 접근하는 시간</a:t>
            </a:r>
            <a:r>
              <a:rPr lang="en-US" altLang="ko-KR" sz="2400" b="1" dirty="0"/>
              <a:t>(access time)</a:t>
            </a:r>
            <a:r>
              <a:rPr lang="ko-KR" altLang="en-US" sz="2400" b="1" dirty="0"/>
              <a:t>이 짧다</a:t>
            </a:r>
            <a:r>
              <a:rPr lang="en-US" altLang="ko-KR" sz="2400" b="1" dirty="0"/>
              <a:t>.</a:t>
            </a:r>
            <a:endParaRPr lang="en-KR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5A8F8E-BBAC-36AF-79F3-C5DD7A427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974" y="2686323"/>
            <a:ext cx="6478058" cy="1642486"/>
          </a:xfrm>
          <a:prstGeom prst="rect">
            <a:avLst/>
          </a:prstGeom>
        </p:spPr>
      </p:pic>
      <p:sp>
        <p:nvSpPr>
          <p:cNvPr id="9" name="Text Box 20">
            <a:extLst>
              <a:ext uri="{FF2B5EF4-FFF2-40B4-BE49-F238E27FC236}">
                <a16:creationId xmlns:a16="http://schemas.microsoft.com/office/drawing/2014/main" id="{8DADF448-A74B-3BE3-A741-995F8E14F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49" y="2254317"/>
            <a:ext cx="6516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ko-KR" altLang="en-US" dirty="0"/>
              <a:t>단점 </a:t>
            </a:r>
            <a:r>
              <a:rPr lang="en-US" altLang="ko-KR" dirty="0"/>
              <a:t>1 : </a:t>
            </a:r>
            <a:r>
              <a:rPr lang="ko-KR" altLang="en-US" dirty="0"/>
              <a:t>크기를 변경할 수 없다</a:t>
            </a:r>
            <a:r>
              <a:rPr lang="en-US" altLang="ko-KR" dirty="0"/>
              <a:t>.</a:t>
            </a: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8A3E2AA2-1DD3-32A1-FBF1-ED250EE86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9772" y="5422328"/>
            <a:ext cx="870902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700" dirty="0"/>
              <a:t> - </a:t>
            </a:r>
            <a:r>
              <a:rPr lang="ko-KR" altLang="en-US" sz="1700" dirty="0"/>
              <a:t>그러나</a:t>
            </a:r>
            <a:r>
              <a:rPr lang="en-US" altLang="ko-KR" sz="1700" dirty="0"/>
              <a:t> </a:t>
            </a:r>
            <a:r>
              <a:rPr lang="ko-KR" altLang="en-US" sz="1700" dirty="0"/>
              <a:t>순차적인 데이터 추가</a:t>
            </a:r>
            <a:r>
              <a:rPr lang="en-US" altLang="ko-KR" sz="1700" dirty="0"/>
              <a:t>(</a:t>
            </a:r>
            <a:r>
              <a:rPr lang="ko-KR" altLang="en-US" sz="1700" dirty="0"/>
              <a:t>끝에 추가</a:t>
            </a:r>
            <a:r>
              <a:rPr lang="en-US" altLang="ko-KR" sz="1700" dirty="0"/>
              <a:t>)</a:t>
            </a:r>
            <a:r>
              <a:rPr lang="ko-KR" altLang="en-US" sz="1700" dirty="0"/>
              <a:t>와 삭제</a:t>
            </a:r>
            <a:r>
              <a:rPr lang="en-US" altLang="ko-KR" sz="1700" dirty="0"/>
              <a:t>(</a:t>
            </a:r>
            <a:r>
              <a:rPr lang="ko-KR" altLang="en-US" sz="1700" dirty="0"/>
              <a:t>끝부터 삭제</a:t>
            </a:r>
            <a:r>
              <a:rPr lang="en-US" altLang="ko-KR" sz="1700" dirty="0"/>
              <a:t>)</a:t>
            </a:r>
            <a:r>
              <a:rPr lang="ko-KR" altLang="en-US" sz="1700" dirty="0"/>
              <a:t>는 빠르다</a:t>
            </a:r>
            <a:r>
              <a:rPr lang="en-US" altLang="ko-KR" sz="1700" dirty="0"/>
              <a:t>.</a:t>
            </a:r>
          </a:p>
        </p:txBody>
      </p:sp>
      <p:sp>
        <p:nvSpPr>
          <p:cNvPr id="25" name="Text Box 20">
            <a:extLst>
              <a:ext uri="{FF2B5EF4-FFF2-40B4-BE49-F238E27FC236}">
                <a16:creationId xmlns:a16="http://schemas.microsoft.com/office/drawing/2014/main" id="{E6D13BD2-EFE6-A61C-D147-B7A2BC9D4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9772" y="5043725"/>
            <a:ext cx="83169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700" dirty="0"/>
              <a:t> - </a:t>
            </a:r>
            <a:r>
              <a:rPr lang="ko-KR" altLang="en-US" sz="1700" dirty="0"/>
              <a:t>데이터를 추가하거나 삭제하기 위해</a:t>
            </a:r>
            <a:r>
              <a:rPr lang="en-US" altLang="ko-KR" sz="1700" dirty="0"/>
              <a:t>, </a:t>
            </a:r>
            <a:r>
              <a:rPr lang="ko-KR" altLang="en-US" sz="1700" dirty="0"/>
              <a:t>다른 데이터를 옮겨야 함</a:t>
            </a:r>
            <a:r>
              <a:rPr lang="en-US" altLang="ko-KR" sz="1700" dirty="0"/>
              <a:t>.</a:t>
            </a:r>
          </a:p>
        </p:txBody>
      </p:sp>
      <p:sp>
        <p:nvSpPr>
          <p:cNvPr id="26" name="Text Box 20">
            <a:extLst>
              <a:ext uri="{FF2B5EF4-FFF2-40B4-BE49-F238E27FC236}">
                <a16:creationId xmlns:a16="http://schemas.microsoft.com/office/drawing/2014/main" id="{71273494-B3D5-BCF3-6B0D-63E9E0216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06" y="4575987"/>
            <a:ext cx="78381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ko-KR" altLang="en-US" dirty="0"/>
              <a:t>단점 </a:t>
            </a:r>
            <a:r>
              <a:rPr lang="en-US" altLang="ko-KR" dirty="0"/>
              <a:t>2 : </a:t>
            </a:r>
            <a:r>
              <a:rPr lang="ko-KR" altLang="en-US" dirty="0" err="1"/>
              <a:t>비순차적인</a:t>
            </a:r>
            <a:r>
              <a:rPr lang="ko-KR" altLang="en-US" dirty="0"/>
              <a:t> 데이터 추가</a:t>
            </a:r>
            <a:r>
              <a:rPr lang="en-US" altLang="ko-KR" dirty="0"/>
              <a:t>/</a:t>
            </a:r>
            <a:r>
              <a:rPr lang="ko-KR" altLang="en-US" dirty="0"/>
              <a:t>삭제에 시간이 많이 걸린다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6042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11730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LinkedList – </a:t>
            </a:r>
            <a:r>
              <a:rPr lang="ko-KR" altLang="en-US" sz="2800" b="1" dirty="0"/>
              <a:t>연결 리스트</a:t>
            </a:r>
            <a:r>
              <a:rPr lang="en-US" altLang="ko-KR" sz="2800" b="1" dirty="0"/>
              <a:t>.</a:t>
            </a:r>
            <a:r>
              <a:rPr lang="ko-KR" altLang="en-US" sz="2800" b="1" dirty="0"/>
              <a:t> 배열의 단점을 보완</a:t>
            </a:r>
            <a:endParaRPr lang="en-KR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96401-1775-71F9-CA60-B16445159564}"/>
              </a:ext>
            </a:extLst>
          </p:cNvPr>
          <p:cNvSpPr txBox="1"/>
          <p:nvPr/>
        </p:nvSpPr>
        <p:spPr>
          <a:xfrm>
            <a:off x="709029" y="1702949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불연속적으로 존재하는 데이터를 연결</a:t>
            </a:r>
            <a:r>
              <a:rPr lang="en-US" altLang="ko-KR" sz="2400" b="1" dirty="0"/>
              <a:t>(link).</a:t>
            </a:r>
            <a:r>
              <a:rPr lang="ko-KR" altLang="en-US" sz="2400" b="1" dirty="0"/>
              <a:t> 요소의 추가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삭제에 유리</a:t>
            </a:r>
            <a:endParaRPr lang="en-KR" sz="2400" b="1" dirty="0"/>
          </a:p>
        </p:txBody>
      </p:sp>
      <p:sp>
        <p:nvSpPr>
          <p:cNvPr id="3" name="Text Box 20">
            <a:extLst>
              <a:ext uri="{FF2B5EF4-FFF2-40B4-BE49-F238E27FC236}">
                <a16:creationId xmlns:a16="http://schemas.microsoft.com/office/drawing/2014/main" id="{3A4D8FE9-B295-17FE-4E85-40415D36F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27" y="4047379"/>
            <a:ext cx="49943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ko-KR" altLang="en-US" b="1" dirty="0"/>
              <a:t>추가</a:t>
            </a:r>
            <a:r>
              <a:rPr lang="ko-KR" altLang="en-US" dirty="0"/>
              <a:t> </a:t>
            </a:r>
            <a:r>
              <a:rPr lang="en-US" altLang="ko-KR" dirty="0"/>
              <a:t>: Node</a:t>
            </a:r>
            <a:r>
              <a:rPr lang="ko-KR" altLang="en-US" dirty="0"/>
              <a:t>생성</a:t>
            </a:r>
            <a:r>
              <a:rPr lang="en-US" altLang="ko-KR" dirty="0"/>
              <a:t>,</a:t>
            </a:r>
            <a:r>
              <a:rPr lang="ko-KR" altLang="en-US" dirty="0"/>
              <a:t> 참조변경 두 번</a:t>
            </a:r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16F15F3C-E6D9-404E-1B16-C8A207E21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27" y="2259922"/>
            <a:ext cx="79565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ko-KR" altLang="en-US" b="1" dirty="0"/>
              <a:t>삭제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참조변경 한번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F67B39-570F-DEDB-AC50-114E5A415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759" y="2175754"/>
            <a:ext cx="5101947" cy="17153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29FC9C-A69D-B699-4EC0-D461C6DF2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126" y="4033122"/>
            <a:ext cx="5152433" cy="25816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DCABD9-8C28-1EB4-610E-742825694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37" y="4508904"/>
            <a:ext cx="3723032" cy="11234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A7894E-8390-7E01-4618-C9D403E0C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169" y="2705908"/>
            <a:ext cx="1823427" cy="49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97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132109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컬렉션 </a:t>
            </a:r>
            <a:r>
              <a:rPr lang="ko-KR" altLang="en-US" sz="3200" b="1" dirty="0" err="1"/>
              <a:t>프레임웍의</a:t>
            </a:r>
            <a:r>
              <a:rPr lang="ko-KR" altLang="en-US" sz="3200" b="1" dirty="0"/>
              <a:t> 핵심 인터페이스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List, Set, Map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150DA-CF98-EE9D-8A61-596201F9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540" y="1789244"/>
            <a:ext cx="4000500" cy="1442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AAF37A-927A-BE1C-BC27-8A3FE9538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754" y="3220716"/>
            <a:ext cx="7353120" cy="3430519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E7F1B71-1EA0-4689-A2EC-CFCE0078C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545" y="1901144"/>
            <a:ext cx="2379872" cy="9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AC136F59-FE29-AB8A-B4EC-DDEFB790B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789" y="3024323"/>
            <a:ext cx="1452697" cy="2136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6682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11730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LinkedList – </a:t>
            </a:r>
            <a:r>
              <a:rPr lang="ko-KR" altLang="en-US" sz="2800" b="1" dirty="0"/>
              <a:t>이중 연결 리스트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원형 연결 리스트</a:t>
            </a:r>
            <a:endParaRPr lang="en-KR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96401-1775-71F9-CA60-B16445159564}"/>
              </a:ext>
            </a:extLst>
          </p:cNvPr>
          <p:cNvSpPr txBox="1"/>
          <p:nvPr/>
        </p:nvSpPr>
        <p:spPr>
          <a:xfrm>
            <a:off x="709029" y="1702949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연결 리스트의 단점인 접근성을 보완</a:t>
            </a:r>
            <a:endParaRPr lang="en-KR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939C8A-67BE-16EA-FD2C-9D76B3517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103" y="2157784"/>
            <a:ext cx="6083300" cy="2425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4F3D84-98D4-AED2-E7A3-074701B54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150" y="3335099"/>
            <a:ext cx="3868501" cy="13014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C24931-90C7-EC62-3505-36B688CBF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790" y="4561595"/>
            <a:ext cx="6210300" cy="1917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CE7BF1-EBE3-27D5-B517-4B933FAA4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7097" y="2096444"/>
            <a:ext cx="3723032" cy="11234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88699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11730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ArrayList</a:t>
            </a:r>
            <a:r>
              <a:rPr lang="en-US" sz="3200" b="1" dirty="0"/>
              <a:t> vs. LinkedList – </a:t>
            </a:r>
            <a:r>
              <a:rPr lang="ko-KR" altLang="en-US" sz="2800" b="1" dirty="0"/>
              <a:t>성능 비교</a:t>
            </a:r>
            <a:endParaRPr lang="en-KR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96401-1775-71F9-CA60-B16445159564}"/>
              </a:ext>
            </a:extLst>
          </p:cNvPr>
          <p:cNvSpPr txBox="1"/>
          <p:nvPr/>
        </p:nvSpPr>
        <p:spPr>
          <a:xfrm>
            <a:off x="709029" y="1702949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순차적인 추가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삭제는 </a:t>
            </a:r>
            <a:r>
              <a:rPr lang="en-US" altLang="ko-KR" sz="2400" b="1" dirty="0" err="1"/>
              <a:t>ArrayList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비순차적인</a:t>
            </a:r>
            <a:r>
              <a:rPr lang="ko-KR" altLang="en-US" sz="2400" b="1" dirty="0"/>
              <a:t> 추가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삭제는 </a:t>
            </a:r>
            <a:r>
              <a:rPr lang="en-US" altLang="ko-KR" sz="2400" b="1" dirty="0"/>
              <a:t>LinkedList</a:t>
            </a:r>
            <a:endParaRPr lang="en-KR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FDD8AF-B4C3-8CF7-2F0D-34ABDC69D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30" y="4905717"/>
            <a:ext cx="6584411" cy="1500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D74713-0A96-467A-3B0A-184BEA399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524" y="2326131"/>
            <a:ext cx="5473700" cy="57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A1C3CF-EBAA-EB44-6334-1A546A449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614" y="2948567"/>
            <a:ext cx="5981700" cy="863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6B5F62-B5F4-39D0-14F3-836DBFB84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014" y="3842566"/>
            <a:ext cx="5930900" cy="1079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40534D-7763-D892-7304-B6DE9EA823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1482" y="2369900"/>
            <a:ext cx="1858227" cy="30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01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11730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스택과 큐</a:t>
            </a:r>
            <a:r>
              <a:rPr lang="en-US" altLang="ko-KR" sz="3200" b="1" dirty="0"/>
              <a:t>(Stack &amp; Queue)</a:t>
            </a:r>
            <a:endParaRPr lang="en-KR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96401-1775-71F9-CA60-B16445159564}"/>
              </a:ext>
            </a:extLst>
          </p:cNvPr>
          <p:cNvSpPr txBox="1"/>
          <p:nvPr/>
        </p:nvSpPr>
        <p:spPr>
          <a:xfrm>
            <a:off x="709029" y="1702949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Stack</a:t>
            </a:r>
            <a:r>
              <a:rPr lang="ko-KR" altLang="en-US" sz="2400" b="1" dirty="0"/>
              <a:t>은 </a:t>
            </a:r>
            <a:r>
              <a:rPr lang="en-US" altLang="ko-KR" sz="2400" b="1" dirty="0"/>
              <a:t>LIFO, Queue</a:t>
            </a:r>
            <a:r>
              <a:rPr lang="ko-KR" altLang="en-US" sz="2400" b="1" dirty="0"/>
              <a:t>는 </a:t>
            </a:r>
            <a:r>
              <a:rPr lang="en-US" altLang="ko-KR" sz="2400" b="1" dirty="0"/>
              <a:t>FIFO</a:t>
            </a:r>
            <a:endParaRPr lang="en-KR" sz="2400" b="1" dirty="0"/>
          </a:p>
        </p:txBody>
      </p:sp>
      <p:sp>
        <p:nvSpPr>
          <p:cNvPr id="3" name="Text Box 20">
            <a:extLst>
              <a:ext uri="{FF2B5EF4-FFF2-40B4-BE49-F238E27FC236}">
                <a16:creationId xmlns:a16="http://schemas.microsoft.com/office/drawing/2014/main" id="{8C0A981B-165B-8002-CC70-4E26E68DB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27" y="2246819"/>
            <a:ext cx="1102562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ko-KR" altLang="en-US" dirty="0"/>
              <a:t>스택</a:t>
            </a:r>
            <a:r>
              <a:rPr lang="en-US" altLang="ko-KR" dirty="0"/>
              <a:t>(Stack)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마지막에 저장된 것이 제일 먼저 나온다</a:t>
            </a:r>
            <a:r>
              <a:rPr lang="en-US" altLang="ko-KR" dirty="0"/>
              <a:t>.</a:t>
            </a:r>
            <a:r>
              <a:rPr lang="ko-KR" altLang="en-US" dirty="0"/>
              <a:t> 수식</a:t>
            </a:r>
            <a:r>
              <a:rPr lang="en-US" altLang="ko-KR" dirty="0"/>
              <a:t> </a:t>
            </a:r>
            <a:r>
              <a:rPr lang="ko-KR" altLang="en-US" dirty="0"/>
              <a:t>괄호검사</a:t>
            </a:r>
            <a:r>
              <a:rPr lang="en-US" altLang="ko-KR" dirty="0"/>
              <a:t>, undo/redo, </a:t>
            </a:r>
            <a:r>
              <a:rPr lang="ko-KR" altLang="en-US" dirty="0"/>
              <a:t>앞으로</a:t>
            </a:r>
            <a:r>
              <a:rPr lang="en-US" altLang="ko-KR" dirty="0"/>
              <a:t>/</a:t>
            </a:r>
            <a:r>
              <a:rPr lang="ko-KR" altLang="en-US" dirty="0"/>
              <a:t>뒤로</a:t>
            </a:r>
            <a:endParaRPr lang="en-US" altLang="ko-KR" dirty="0"/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C7324421-DA64-7F3D-1E17-D59A3F178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616" y="2668388"/>
            <a:ext cx="113093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ko-KR" altLang="en-US" dirty="0"/>
              <a:t>큐</a:t>
            </a:r>
            <a:r>
              <a:rPr lang="en-US" altLang="ko-KR" dirty="0"/>
              <a:t>(Queue)</a:t>
            </a:r>
            <a:r>
              <a:rPr lang="ko-KR" altLang="en-US" dirty="0"/>
              <a:t>  </a:t>
            </a:r>
            <a:r>
              <a:rPr lang="en-US" altLang="ko-KR" dirty="0"/>
              <a:t>: </a:t>
            </a:r>
            <a:r>
              <a:rPr lang="ko-KR" altLang="en-US" dirty="0"/>
              <a:t>제일 먼저 저장한 것이 제일 먼저 나온다</a:t>
            </a:r>
            <a:r>
              <a:rPr lang="en-US" altLang="ko-KR" dirty="0"/>
              <a:t>.</a:t>
            </a:r>
            <a:r>
              <a:rPr lang="ko-KR" altLang="en-US" dirty="0"/>
              <a:t> 최근 사용문서</a:t>
            </a:r>
            <a:r>
              <a:rPr lang="en-US" altLang="ko-KR" dirty="0"/>
              <a:t>, </a:t>
            </a:r>
            <a:r>
              <a:rPr lang="ko-KR" altLang="en-US" dirty="0"/>
              <a:t>인쇄작업 대기목록</a:t>
            </a:r>
            <a:r>
              <a:rPr lang="en-US" altLang="ko-KR" dirty="0"/>
              <a:t>, </a:t>
            </a:r>
            <a:r>
              <a:rPr lang="ko-KR" altLang="en-US" dirty="0"/>
              <a:t>버퍼</a:t>
            </a:r>
            <a:endParaRPr lang="en-US" altLang="ko-K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109319-E1B1-B4CE-147A-854EF3B1A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29" y="3257007"/>
            <a:ext cx="4991738" cy="2603864"/>
          </a:xfrm>
          <a:prstGeom prst="rect">
            <a:avLst/>
          </a:prstGeom>
        </p:spPr>
      </p:pic>
      <p:pic>
        <p:nvPicPr>
          <p:cNvPr id="20" name="_x176701712" descr="EMB00000b30214a">
            <a:extLst>
              <a:ext uri="{FF2B5EF4-FFF2-40B4-BE49-F238E27FC236}">
                <a16:creationId xmlns:a16="http://schemas.microsoft.com/office/drawing/2014/main" id="{C44C2F50-9754-60AB-35E5-D7CB14BC0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291" y="4735761"/>
            <a:ext cx="4666775" cy="1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CD3CBF9-EFCB-2EAB-CD65-BE54A540F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248" y="3169866"/>
            <a:ext cx="2388816" cy="145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73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11730"/>
            <a:ext cx="11166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Queue</a:t>
            </a:r>
            <a:r>
              <a:rPr lang="ko-KR" altLang="en-US" sz="2400" b="1" dirty="0"/>
              <a:t>인터페이스를 구현한 클래스 찾기</a:t>
            </a:r>
            <a:endParaRPr lang="en-KR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96401-1775-71F9-CA60-B16445159564}"/>
              </a:ext>
            </a:extLst>
          </p:cNvPr>
          <p:cNvSpPr txBox="1"/>
          <p:nvPr/>
        </p:nvSpPr>
        <p:spPr>
          <a:xfrm>
            <a:off x="709029" y="1702949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Java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API</a:t>
            </a:r>
            <a:r>
              <a:rPr lang="ko-KR" altLang="en-US" sz="2400" b="1" dirty="0"/>
              <a:t>문서에서 </a:t>
            </a:r>
            <a:r>
              <a:rPr lang="en-US" altLang="ko-KR" sz="2400" b="1" dirty="0"/>
              <a:t>Queue</a:t>
            </a:r>
            <a:r>
              <a:rPr lang="ko-KR" altLang="en-US" sz="2400" b="1" dirty="0"/>
              <a:t>인터페이스의 구현 클래스 목록 확인</a:t>
            </a:r>
            <a:endParaRPr lang="en-KR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2C561-23A4-4529-CF04-2F034B806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500" y="2313125"/>
            <a:ext cx="8691881" cy="39416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195779-D27B-72D1-52FA-637B77E66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664" y="2434568"/>
            <a:ext cx="5796319" cy="19039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25337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11730"/>
            <a:ext cx="11166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Queue</a:t>
            </a:r>
            <a:r>
              <a:rPr lang="ko-KR" altLang="en-US" sz="2400" b="1" dirty="0"/>
              <a:t>의 변형 </a:t>
            </a:r>
            <a:r>
              <a:rPr lang="en-US" altLang="ko-KR" sz="2800" b="1" dirty="0"/>
              <a:t>– </a:t>
            </a:r>
            <a:r>
              <a:rPr lang="en-US" sz="2800" b="1" dirty="0"/>
              <a:t>Deque, </a:t>
            </a:r>
            <a:r>
              <a:rPr lang="en-US" sz="2800" b="1" dirty="0" err="1"/>
              <a:t>PriorityQueue</a:t>
            </a:r>
            <a:r>
              <a:rPr lang="en-US" sz="2800" b="1" dirty="0"/>
              <a:t>, </a:t>
            </a:r>
            <a:r>
              <a:rPr lang="en-US" sz="2800" b="1" dirty="0" err="1"/>
              <a:t>BlockingQueue</a:t>
            </a: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96401-1775-71F9-CA60-B16445159564}"/>
              </a:ext>
            </a:extLst>
          </p:cNvPr>
          <p:cNvSpPr txBox="1"/>
          <p:nvPr/>
        </p:nvSpPr>
        <p:spPr>
          <a:xfrm>
            <a:off x="709029" y="1702949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Java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API</a:t>
            </a:r>
            <a:r>
              <a:rPr lang="ko-KR" altLang="en-US" sz="2400" b="1" dirty="0"/>
              <a:t>문서에서 </a:t>
            </a:r>
            <a:r>
              <a:rPr lang="en-US" altLang="ko-KR" sz="2400" b="1" dirty="0"/>
              <a:t>Queue</a:t>
            </a:r>
            <a:r>
              <a:rPr lang="ko-KR" altLang="en-US" sz="2400" b="1" dirty="0"/>
              <a:t>인터페이스의 구현 클래스 목록 확인</a:t>
            </a:r>
            <a:endParaRPr lang="en-KR" sz="2400" b="1" dirty="0"/>
          </a:p>
        </p:txBody>
      </p:sp>
      <p:sp>
        <p:nvSpPr>
          <p:cNvPr id="3" name="Text Box 20">
            <a:extLst>
              <a:ext uri="{FF2B5EF4-FFF2-40B4-BE49-F238E27FC236}">
                <a16:creationId xmlns:a16="http://schemas.microsoft.com/office/drawing/2014/main" id="{1C4274FA-3262-7E21-C1D7-7CDF90FFD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527" y="2225086"/>
            <a:ext cx="104418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ko-KR" altLang="en-US" b="1" dirty="0" err="1"/>
              <a:t>덱</a:t>
            </a:r>
            <a:r>
              <a:rPr lang="en-US" altLang="ko-KR" b="1" dirty="0"/>
              <a:t>(Deque)</a:t>
            </a:r>
            <a:r>
              <a:rPr lang="ko-KR" altLang="en-US" dirty="0"/>
              <a:t> </a:t>
            </a:r>
            <a:r>
              <a:rPr lang="en-US" altLang="ko-KR" dirty="0"/>
              <a:t>Stack</a:t>
            </a:r>
            <a:r>
              <a:rPr lang="ko-KR" altLang="en-US" dirty="0"/>
              <a:t>과 </a:t>
            </a:r>
            <a:r>
              <a:rPr lang="en-US" altLang="ko-KR" dirty="0"/>
              <a:t>Queue</a:t>
            </a:r>
            <a:r>
              <a:rPr lang="ko-KR" altLang="en-US" dirty="0"/>
              <a:t>의 결합</a:t>
            </a:r>
            <a:r>
              <a:rPr lang="en-US" altLang="ko-KR" dirty="0"/>
              <a:t>. </a:t>
            </a:r>
            <a:r>
              <a:rPr lang="ko-KR" altLang="en-US" dirty="0"/>
              <a:t>양끝에서 저장</a:t>
            </a:r>
            <a:r>
              <a:rPr lang="en-US" altLang="ko-KR" dirty="0"/>
              <a:t>(offer)/</a:t>
            </a:r>
            <a:r>
              <a:rPr lang="ko-KR" altLang="en-US" dirty="0"/>
              <a:t>삭제</a:t>
            </a:r>
            <a:r>
              <a:rPr lang="en-US" altLang="ko-KR" dirty="0"/>
              <a:t>(poll)</a:t>
            </a:r>
            <a:r>
              <a:rPr lang="ko-KR" altLang="en-US" dirty="0"/>
              <a:t> 가능</a:t>
            </a:r>
            <a:r>
              <a:rPr lang="en-US" altLang="ko-KR" dirty="0"/>
              <a:t>. </a:t>
            </a:r>
            <a:r>
              <a:rPr lang="en-US" altLang="ko-KR" dirty="0" err="1"/>
              <a:t>ArrayDeque</a:t>
            </a:r>
            <a:r>
              <a:rPr lang="en-US" altLang="ko-KR" dirty="0"/>
              <a:t>, LinkedList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9C2A9-4359-1698-9D45-43CEF3CC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301" y="2751416"/>
            <a:ext cx="4565380" cy="2366408"/>
          </a:xfrm>
          <a:prstGeom prst="rect">
            <a:avLst/>
          </a:prstGeom>
        </p:spPr>
      </p:pic>
      <p:sp>
        <p:nvSpPr>
          <p:cNvPr id="9" name="Text Box 20">
            <a:extLst>
              <a:ext uri="{FF2B5EF4-FFF2-40B4-BE49-F238E27FC236}">
                <a16:creationId xmlns:a16="http://schemas.microsoft.com/office/drawing/2014/main" id="{32D82D28-823B-72B8-1EC4-EA890FC42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740" y="5700275"/>
            <a:ext cx="104418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ko-KR" altLang="en-US" b="1" dirty="0"/>
              <a:t>우선순위 큐</a:t>
            </a:r>
            <a:r>
              <a:rPr lang="en-US" altLang="ko-KR" b="1" dirty="0"/>
              <a:t>(</a:t>
            </a:r>
            <a:r>
              <a:rPr lang="en-US" altLang="ko-KR" b="1" dirty="0" err="1"/>
              <a:t>PriorityQueue</a:t>
            </a:r>
            <a:r>
              <a:rPr lang="en-US" altLang="ko-KR" b="1" dirty="0"/>
              <a:t>) </a:t>
            </a:r>
            <a:r>
              <a:rPr lang="ko-KR" altLang="en-US" dirty="0"/>
              <a:t>우선순위가 높은 것부터 꺼냄</a:t>
            </a:r>
            <a:r>
              <a:rPr lang="en-US" altLang="ko-KR" dirty="0"/>
              <a:t>(null </a:t>
            </a:r>
            <a:r>
              <a:rPr lang="ko-KR" altLang="en-US" dirty="0"/>
              <a:t>저장불가</a:t>
            </a:r>
            <a:r>
              <a:rPr lang="en-US" altLang="ko-KR" dirty="0"/>
              <a:t>)</a:t>
            </a:r>
          </a:p>
        </p:txBody>
      </p:sp>
      <p:sp>
        <p:nvSpPr>
          <p:cNvPr id="11" name="Text Box 20">
            <a:extLst>
              <a:ext uri="{FF2B5EF4-FFF2-40B4-BE49-F238E27FC236}">
                <a16:creationId xmlns:a16="http://schemas.microsoft.com/office/drawing/2014/main" id="{11CC8282-AC2D-DE9E-7950-ABD9D5271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952" y="5288471"/>
            <a:ext cx="113270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ko-KR" altLang="en-US" b="1" dirty="0" err="1"/>
              <a:t>블락킹</a:t>
            </a:r>
            <a:r>
              <a:rPr lang="ko-KR" altLang="en-US" b="1" dirty="0"/>
              <a:t> 큐</a:t>
            </a:r>
            <a:r>
              <a:rPr lang="en-US" altLang="ko-KR" b="1" dirty="0"/>
              <a:t>(</a:t>
            </a:r>
            <a:r>
              <a:rPr lang="en-US" altLang="ko-KR" b="1" dirty="0" err="1"/>
              <a:t>BlockingQueue</a:t>
            </a:r>
            <a:r>
              <a:rPr lang="en-US" altLang="ko-KR" b="1" dirty="0"/>
              <a:t>) </a:t>
            </a:r>
            <a:r>
              <a:rPr lang="ko-KR" altLang="en-US" b="1" dirty="0"/>
              <a:t> </a:t>
            </a:r>
            <a:r>
              <a:rPr lang="ko-KR" altLang="en-US" dirty="0"/>
              <a:t>비었을 때</a:t>
            </a:r>
            <a:r>
              <a:rPr lang="en-US" altLang="ko-KR" dirty="0"/>
              <a:t>/</a:t>
            </a:r>
            <a:r>
              <a:rPr lang="ko-KR" altLang="en-US" dirty="0"/>
              <a:t>가득 차 있을 때</a:t>
            </a:r>
            <a:r>
              <a:rPr lang="en-US" altLang="ko-KR" dirty="0"/>
              <a:t>,</a:t>
            </a:r>
            <a:r>
              <a:rPr lang="ko-KR" altLang="en-US" dirty="0"/>
              <a:t> 꺼내기</a:t>
            </a:r>
            <a:r>
              <a:rPr lang="en-US" altLang="ko-KR" dirty="0"/>
              <a:t>/</a:t>
            </a:r>
            <a:r>
              <a:rPr lang="ko-KR" altLang="en-US" dirty="0"/>
              <a:t>넣기를 지연</a:t>
            </a:r>
            <a:r>
              <a:rPr lang="en-US" altLang="ko-KR" dirty="0"/>
              <a:t>(block)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1159E-43E9-03AB-B1AC-1ED3AE0A6ABC}"/>
              </a:ext>
            </a:extLst>
          </p:cNvPr>
          <p:cNvSpPr txBox="1"/>
          <p:nvPr/>
        </p:nvSpPr>
        <p:spPr>
          <a:xfrm>
            <a:off x="4114800" y="6113994"/>
            <a:ext cx="6186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ko-KR" altLang="en-US" dirty="0"/>
              <a:t>입력</a:t>
            </a:r>
            <a:r>
              <a:rPr lang="en-US" altLang="ko-KR" dirty="0"/>
              <a:t>[3,1,5,2,4] -&gt; </a:t>
            </a:r>
            <a:r>
              <a:rPr lang="ko-KR" altLang="en-US" dirty="0"/>
              <a:t>출력</a:t>
            </a:r>
            <a:r>
              <a:rPr lang="en-US" altLang="ko-KR" dirty="0"/>
              <a:t>[1,2,3,4,5]</a:t>
            </a:r>
          </a:p>
        </p:txBody>
      </p:sp>
    </p:spTree>
    <p:extLst>
      <p:ext uri="{BB962C8B-B14F-4D97-AF65-F5344CB8AC3E}">
        <p14:creationId xmlns:p14="http://schemas.microsoft.com/office/powerpoint/2010/main" val="712293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11730"/>
            <a:ext cx="11166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ko-KR" sz="2800" b="1" dirty="0" err="1"/>
              <a:t>Iterable</a:t>
            </a:r>
            <a:r>
              <a:rPr lang="ko-KR" altLang="en-US" sz="2400" b="1" dirty="0"/>
              <a:t>과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Iterator – </a:t>
            </a:r>
            <a:r>
              <a:rPr lang="ko-KR" altLang="en-US" sz="2400" b="1" dirty="0"/>
              <a:t>컬렉션 조회 방법의 표준화</a:t>
            </a:r>
            <a:endParaRPr lang="en-US" altLang="ko-KR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96401-1775-71F9-CA60-B16445159564}"/>
              </a:ext>
            </a:extLst>
          </p:cNvPr>
          <p:cNvSpPr txBox="1"/>
          <p:nvPr/>
        </p:nvSpPr>
        <p:spPr>
          <a:xfrm>
            <a:off x="709029" y="1702949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여러 종류의 컬렉션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Iterable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을 같은 방법</a:t>
            </a:r>
            <a:r>
              <a:rPr lang="en-US" altLang="ko-KR" sz="2400" b="1" dirty="0"/>
              <a:t>(Iterator)</a:t>
            </a:r>
            <a:r>
              <a:rPr lang="ko-KR" altLang="en-US" sz="2400" b="1" dirty="0" err="1"/>
              <a:t>으로</a:t>
            </a:r>
            <a:r>
              <a:rPr lang="ko-KR" altLang="en-US" sz="2400" b="1" dirty="0"/>
              <a:t> 읽기</a:t>
            </a:r>
            <a:endParaRPr lang="en-KR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40456-1B53-AC3F-7DEC-AC57D68E7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59" y="2357588"/>
            <a:ext cx="7228809" cy="14851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E6D03F-2018-46B5-79BE-2D8E07F3C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02" y="4099803"/>
            <a:ext cx="8182449" cy="20419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3DB348-E296-80C3-3ABE-B6F359A2F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0031" y="2453127"/>
            <a:ext cx="3788519" cy="1262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00389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11730"/>
            <a:ext cx="11166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ko-KR" sz="2800" b="1" dirty="0"/>
              <a:t>Enumeration</a:t>
            </a:r>
            <a:r>
              <a:rPr lang="ko-KR" altLang="en-US" sz="2400" b="1" dirty="0"/>
              <a:t>과</a:t>
            </a:r>
            <a:r>
              <a:rPr lang="ko-KR" altLang="en-US" sz="2800" b="1" dirty="0"/>
              <a:t> </a:t>
            </a:r>
            <a:r>
              <a:rPr lang="en-US" altLang="ko-KR" sz="2800" b="1" dirty="0" err="1"/>
              <a:t>ListIterator</a:t>
            </a:r>
            <a:endParaRPr lang="en-US" altLang="ko-KR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96401-1775-71F9-CA60-B16445159564}"/>
              </a:ext>
            </a:extLst>
          </p:cNvPr>
          <p:cNvSpPr txBox="1"/>
          <p:nvPr/>
        </p:nvSpPr>
        <p:spPr>
          <a:xfrm>
            <a:off x="738213" y="1586214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Enumeration</a:t>
            </a:r>
            <a:r>
              <a:rPr lang="ko-KR" altLang="en-US" sz="2400" b="1" dirty="0"/>
              <a:t>은 </a:t>
            </a:r>
            <a:r>
              <a:rPr lang="en-US" altLang="ko-KR" sz="2400" b="1" dirty="0"/>
              <a:t>Iterator</a:t>
            </a:r>
            <a:r>
              <a:rPr lang="ko-KR" altLang="en-US" sz="2400" b="1" dirty="0"/>
              <a:t>의 </a:t>
            </a:r>
            <a:r>
              <a:rPr lang="ko-KR" altLang="en-US" sz="2400" b="1" dirty="0" err="1"/>
              <a:t>구버전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ListIterator</a:t>
            </a:r>
            <a:r>
              <a:rPr lang="ko-KR" altLang="en-US" sz="2400" b="1" dirty="0"/>
              <a:t>는 양방향 읽기</a:t>
            </a:r>
            <a:r>
              <a:rPr lang="en-US" altLang="ko-KR" sz="2400" b="1" dirty="0"/>
              <a:t>(List</a:t>
            </a:r>
            <a:r>
              <a:rPr lang="ko-KR" altLang="en-US" sz="2400" b="1" dirty="0"/>
              <a:t>구현체만</a:t>
            </a:r>
            <a:r>
              <a:rPr lang="en-US" altLang="ko-KR" sz="2400" b="1" dirty="0"/>
              <a:t>)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EA30B-703E-4A8F-8F92-B291A90D9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722" y="2093880"/>
            <a:ext cx="6730865" cy="1522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D26997-9521-C62D-3C2C-1EF752907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13" y="3381981"/>
            <a:ext cx="7313579" cy="32982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845CDE-4929-092A-0980-7E7EED613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022" y="3064701"/>
            <a:ext cx="5328242" cy="14197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5106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11730"/>
            <a:ext cx="11166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ko-KR" sz="2800" b="1" dirty="0"/>
              <a:t>Arrays(1/3) - </a:t>
            </a:r>
            <a:r>
              <a:rPr lang="ko-KR" altLang="en-US" sz="2400" b="1" dirty="0"/>
              <a:t>배열을 다룰 때 유용한 메서드</a:t>
            </a:r>
            <a:r>
              <a:rPr lang="en-US" altLang="ko-KR" sz="2400" b="1" dirty="0"/>
              <a:t>(static) </a:t>
            </a:r>
            <a:r>
              <a:rPr lang="ko-KR" altLang="en-US" sz="2400" b="1" dirty="0"/>
              <a:t>제공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E79AE2-95A2-2632-FA3E-5C0E222EB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323" y="2095047"/>
            <a:ext cx="3215321" cy="1786290"/>
          </a:xfrm>
          <a:prstGeom prst="rect">
            <a:avLst/>
          </a:prstGeom>
        </p:spPr>
      </p:pic>
      <p:sp>
        <p:nvSpPr>
          <p:cNvPr id="9" name="Text Box 20">
            <a:extLst>
              <a:ext uri="{FF2B5EF4-FFF2-40B4-BE49-F238E27FC236}">
                <a16:creationId xmlns:a16="http://schemas.microsoft.com/office/drawing/2014/main" id="{1C5D6750-CEFD-D6AC-1E50-C00687BF2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541" y="1730735"/>
            <a:ext cx="8642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배열의 출력 </a:t>
            </a:r>
            <a:r>
              <a:rPr lang="en-US" altLang="ko-KR" dirty="0"/>
              <a:t>– </a:t>
            </a:r>
            <a:r>
              <a:rPr lang="en-US" altLang="ko-KR" dirty="0" err="1"/>
              <a:t>toString</a:t>
            </a:r>
            <a:r>
              <a:rPr lang="en-US" altLang="ko-KR" dirty="0"/>
              <a:t>()</a:t>
            </a:r>
          </a:p>
        </p:txBody>
      </p:sp>
      <p:sp>
        <p:nvSpPr>
          <p:cNvPr id="11" name="Text Box 20">
            <a:extLst>
              <a:ext uri="{FF2B5EF4-FFF2-40B4-BE49-F238E27FC236}">
                <a16:creationId xmlns:a16="http://schemas.microsoft.com/office/drawing/2014/main" id="{DAC55753-3789-998A-2009-3935575A3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245" y="3951908"/>
            <a:ext cx="864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다차원 배열의 비교와 출력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deepToString</a:t>
            </a:r>
            <a:r>
              <a:rPr lang="en-US" altLang="ko-KR" dirty="0"/>
              <a:t>(), equals(),</a:t>
            </a:r>
            <a:r>
              <a:rPr lang="ko-KR" altLang="en-US" dirty="0"/>
              <a:t> </a:t>
            </a:r>
            <a:r>
              <a:rPr lang="en-US" altLang="ko-KR" dirty="0" err="1"/>
              <a:t>deepEquals</a:t>
            </a:r>
            <a:r>
              <a:rPr lang="en-US" altLang="ko-KR" dirty="0"/>
              <a:t>()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A90F58-9EFC-C4C6-4CE1-2B6B319E5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005" y="4368604"/>
            <a:ext cx="5198527" cy="10497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D3A5D6-6BD4-21D6-FBCF-3F8DF427B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022" y="5466007"/>
            <a:ext cx="6158537" cy="9153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66348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11730"/>
            <a:ext cx="11166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ko-KR" sz="2800" b="1" dirty="0"/>
              <a:t>Arrays(2/3) - </a:t>
            </a:r>
            <a:r>
              <a:rPr lang="ko-KR" altLang="en-US" sz="2400" b="1" dirty="0"/>
              <a:t>배열을 다룰 때 유용한 메서드</a:t>
            </a:r>
            <a:r>
              <a:rPr lang="en-US" altLang="ko-KR" sz="2400" b="1" dirty="0"/>
              <a:t>(static) </a:t>
            </a:r>
            <a:r>
              <a:rPr lang="ko-KR" altLang="en-US" sz="2400" b="1" dirty="0"/>
              <a:t>제공</a:t>
            </a:r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EB31E781-E2E6-ECC4-8BE0-68C28EE60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071" y="1720919"/>
            <a:ext cx="8642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3. </a:t>
            </a:r>
            <a:r>
              <a:rPr lang="ko-KR" altLang="en-US" dirty="0"/>
              <a:t>배열의 복사 </a:t>
            </a:r>
            <a:r>
              <a:rPr lang="en-US" altLang="ko-KR" dirty="0"/>
              <a:t>– </a:t>
            </a:r>
            <a:r>
              <a:rPr lang="en-US" altLang="ko-KR" dirty="0" err="1"/>
              <a:t>copyOf</a:t>
            </a:r>
            <a:r>
              <a:rPr lang="en-US" altLang="ko-KR" dirty="0"/>
              <a:t>(), </a:t>
            </a:r>
            <a:r>
              <a:rPr lang="en-US" altLang="ko-KR" dirty="0" err="1"/>
              <a:t>copyOfRange</a:t>
            </a:r>
            <a:r>
              <a:rPr lang="en-US" altLang="ko-KR" dirty="0"/>
              <a:t>()</a:t>
            </a:r>
          </a:p>
        </p:txBody>
      </p:sp>
      <p:sp>
        <p:nvSpPr>
          <p:cNvPr id="7" name="Text Box 20">
            <a:extLst>
              <a:ext uri="{FF2B5EF4-FFF2-40B4-BE49-F238E27FC236}">
                <a16:creationId xmlns:a16="http://schemas.microsoft.com/office/drawing/2014/main" id="{8077FD91-5E84-EE65-09F5-CDC4881C8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483" y="4453481"/>
            <a:ext cx="864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/>
              <a:t>4. </a:t>
            </a:r>
            <a:r>
              <a:rPr lang="ko-KR" altLang="en-US"/>
              <a:t>배열 채우기 </a:t>
            </a:r>
            <a:r>
              <a:rPr lang="en-US" altLang="ko-KR"/>
              <a:t>– fill(), setAll()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FEB1C7-B625-5C09-B600-8C5C63C47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395" y="2161550"/>
            <a:ext cx="7772400" cy="1892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F966A6-9059-3B6E-5035-9B070F87D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041" y="4944082"/>
            <a:ext cx="8030191" cy="85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98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11730"/>
            <a:ext cx="11166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ko-KR" sz="2800" b="1" dirty="0"/>
              <a:t>Arrays(3/3) - </a:t>
            </a:r>
            <a:r>
              <a:rPr lang="ko-KR" altLang="en-US" sz="2400" b="1" dirty="0"/>
              <a:t>배열을 다룰 때 유용한 메서드</a:t>
            </a:r>
            <a:r>
              <a:rPr lang="en-US" altLang="ko-KR" sz="2400" b="1" dirty="0"/>
              <a:t>(static) </a:t>
            </a:r>
            <a:r>
              <a:rPr lang="ko-KR" altLang="en-US" sz="2400" b="1" dirty="0"/>
              <a:t>제공</a:t>
            </a:r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A37EAF98-D805-891C-12EB-A5BA3913A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211" y="1714534"/>
            <a:ext cx="864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배열을 </a:t>
            </a:r>
            <a:r>
              <a:rPr lang="en-US" altLang="ko-KR" dirty="0"/>
              <a:t>List</a:t>
            </a:r>
            <a:r>
              <a:rPr lang="ko-KR" altLang="en-US" dirty="0"/>
              <a:t>로 변환 </a:t>
            </a:r>
            <a:r>
              <a:rPr lang="en-US" altLang="ko-KR" dirty="0"/>
              <a:t>– </a:t>
            </a:r>
            <a:r>
              <a:rPr lang="en-US" altLang="ko-KR" dirty="0" err="1"/>
              <a:t>asList</a:t>
            </a:r>
            <a:r>
              <a:rPr lang="en-US" altLang="ko-KR" dirty="0"/>
              <a:t>(Object... a)</a:t>
            </a:r>
          </a:p>
        </p:txBody>
      </p:sp>
      <p:sp>
        <p:nvSpPr>
          <p:cNvPr id="7" name="Text Box 20">
            <a:extLst>
              <a:ext uri="{FF2B5EF4-FFF2-40B4-BE49-F238E27FC236}">
                <a16:creationId xmlns:a16="http://schemas.microsoft.com/office/drawing/2014/main" id="{401A8AD9-F356-ACB6-1EF9-06343180D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799" y="3899136"/>
            <a:ext cx="864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6. </a:t>
            </a:r>
            <a:r>
              <a:rPr lang="ko-KR" altLang="en-US" dirty="0"/>
              <a:t>배열의 정렬과 검색 </a:t>
            </a:r>
            <a:r>
              <a:rPr lang="en-US" altLang="ko-KR" dirty="0"/>
              <a:t>– sort(), </a:t>
            </a:r>
            <a:r>
              <a:rPr lang="en-US" altLang="ko-KR" dirty="0" err="1"/>
              <a:t>binarySearch</a:t>
            </a:r>
            <a:r>
              <a:rPr lang="en-US" altLang="ko-KR" dirty="0"/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8621C6-C4BE-681A-F800-D7D752FB6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169" y="2172915"/>
            <a:ext cx="7420987" cy="870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6F0345-1475-C431-6E3A-19450E252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153" y="3144600"/>
            <a:ext cx="8616142" cy="4489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6556E4-7100-E1A8-B173-667FF13F1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574" y="4380083"/>
            <a:ext cx="6798013" cy="155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37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01780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Collection</a:t>
            </a:r>
            <a:r>
              <a:rPr lang="ko-KR" altLang="en-US" sz="2800" b="1" dirty="0"/>
              <a:t>인터페이스의 메서드</a:t>
            </a:r>
            <a:endParaRPr lang="en-KR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87719-9757-B60C-6450-FA1C79CE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46" y="1867444"/>
            <a:ext cx="7772400" cy="45339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3CCE2B6-5914-6AAD-84DD-98D640DF8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151" y="1552076"/>
            <a:ext cx="2519362" cy="128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2633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611085"/>
            <a:ext cx="11166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순차 탐색과 이진 탐색</a:t>
            </a:r>
            <a:endParaRPr lang="en-KR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2791B-7ABA-EAA6-90C7-B99620447A70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순차 탐색은 처음부터 순서대로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이진 탐색은 </a:t>
            </a:r>
            <a:r>
              <a:rPr lang="ko-KR" altLang="en-US" sz="2400" b="1" dirty="0" err="1"/>
              <a:t>반씩</a:t>
            </a:r>
            <a:r>
              <a:rPr lang="ko-KR" altLang="en-US" sz="2400" b="1" dirty="0"/>
              <a:t> 나눠서 탐색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정렬 필수</a:t>
            </a:r>
            <a:r>
              <a:rPr lang="en-US" altLang="ko-KR" sz="2400" b="1" dirty="0"/>
              <a:t>)</a:t>
            </a:r>
            <a:endParaRPr lang="en-KR" sz="2400" b="1" dirty="0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244D1ED4-E0E4-FACF-0FE3-E3205CD84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685345"/>
              </p:ext>
            </p:extLst>
          </p:nvPr>
        </p:nvGraphicFramePr>
        <p:xfrm>
          <a:off x="1615472" y="4615640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89340852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8841671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16239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96112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23482762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4451353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91844760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52535505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089120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31146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EE0252D-4B81-8779-4C9A-25BE7859B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454239"/>
              </p:ext>
            </p:extLst>
          </p:nvPr>
        </p:nvGraphicFramePr>
        <p:xfrm>
          <a:off x="1612230" y="3318618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89340852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8841671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16239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9611206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23482762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4451353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91844760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52535505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089120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311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9373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497D9A-4C5D-1E85-2B70-8D38AD6E0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79" y="3532082"/>
            <a:ext cx="6632118" cy="28492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387347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Comparator</a:t>
            </a:r>
            <a:r>
              <a:rPr lang="ko-KR" altLang="en-US" sz="2800" b="1" dirty="0"/>
              <a:t>와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Comparable</a:t>
            </a:r>
            <a:endParaRPr lang="en-KR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2791B-7ABA-EAA6-90C7-B99620447A70}"/>
              </a:ext>
            </a:extLst>
          </p:cNvPr>
          <p:cNvSpPr txBox="1"/>
          <p:nvPr/>
        </p:nvSpPr>
        <p:spPr>
          <a:xfrm>
            <a:off x="738212" y="2023960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객체 정렬에 필요한 메서드를 선언 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정렬기준 제공</a:t>
            </a:r>
            <a:r>
              <a:rPr lang="en-US" altLang="ko-KR" sz="2400" b="1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C01FF5-40E5-FB47-5D67-4C618F21C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37" y="2482037"/>
            <a:ext cx="6682226" cy="978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41FAF8-03FB-5C36-924C-FDCFF05F4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543" y="2690904"/>
            <a:ext cx="5217269" cy="15393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97907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387347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Comparator</a:t>
            </a:r>
            <a:r>
              <a:rPr lang="ko-KR" altLang="en-US" sz="2800" b="1" dirty="0"/>
              <a:t>와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Comparable - example</a:t>
            </a:r>
            <a:endParaRPr lang="en-KR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C6CF03-6787-5517-C592-605AF25B3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04" y="2015912"/>
            <a:ext cx="6992566" cy="19124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227FEB-7E03-DB7F-5732-4C8EC1B14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851" y="3990907"/>
            <a:ext cx="6858000" cy="2222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45965F-524A-6D5D-CD86-7578FCD90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392" y="2187238"/>
            <a:ext cx="2601068" cy="8045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12415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542990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HashSet</a:t>
            </a:r>
            <a:r>
              <a:rPr lang="ko-KR" altLang="en-US" sz="2800" b="1" dirty="0"/>
              <a:t>과</a:t>
            </a:r>
            <a:r>
              <a:rPr lang="en-US" altLang="ko-KR" sz="3200" b="1" dirty="0"/>
              <a:t> </a:t>
            </a:r>
            <a:r>
              <a:rPr lang="en-US" altLang="ko-KR" sz="3200" b="1" dirty="0" err="1"/>
              <a:t>TreeSet</a:t>
            </a:r>
            <a:r>
              <a:rPr lang="en-US" altLang="ko-KR" sz="3200" b="1" dirty="0"/>
              <a:t> – </a:t>
            </a:r>
            <a:r>
              <a:rPr lang="ko-KR" altLang="en-US" sz="2800" b="1" dirty="0"/>
              <a:t>순서</a:t>
            </a:r>
            <a:r>
              <a:rPr lang="en-US" altLang="ko-KR" sz="2800" b="1" dirty="0"/>
              <a:t>X, </a:t>
            </a:r>
            <a:r>
              <a:rPr lang="ko-KR" altLang="en-US" sz="2800" b="1" dirty="0"/>
              <a:t>중복</a:t>
            </a:r>
            <a:r>
              <a:rPr lang="en-US" altLang="ko-KR" sz="2800" b="1" dirty="0"/>
              <a:t>X</a:t>
            </a:r>
            <a:endParaRPr lang="en-KR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96DC8-9CE1-C32E-0AB1-B23CC025B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928" y="3289697"/>
            <a:ext cx="3176254" cy="2285557"/>
          </a:xfrm>
          <a:prstGeom prst="rect">
            <a:avLst/>
          </a:prstGeom>
        </p:spPr>
      </p:pic>
      <p:sp>
        <p:nvSpPr>
          <p:cNvPr id="6" name="Text Box 20">
            <a:extLst>
              <a:ext uri="{FF2B5EF4-FFF2-40B4-BE49-F238E27FC236}">
                <a16:creationId xmlns:a16="http://schemas.microsoft.com/office/drawing/2014/main" id="{CF4042B0-1C0B-240B-EBCE-E0B54D3526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740" y="2655512"/>
            <a:ext cx="104418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ko-KR" b="1" dirty="0" err="1"/>
              <a:t>TreeSet</a:t>
            </a:r>
            <a:r>
              <a:rPr lang="ko-KR" altLang="en-US" b="1" dirty="0"/>
              <a:t>  </a:t>
            </a:r>
            <a:r>
              <a:rPr lang="en-US" altLang="ko-KR" b="1" dirty="0"/>
              <a:t> </a:t>
            </a:r>
            <a:r>
              <a:rPr lang="ko-KR" altLang="en-US" dirty="0"/>
              <a:t>범위 탐색</a:t>
            </a:r>
            <a:r>
              <a:rPr lang="en-US" altLang="ko-KR" dirty="0"/>
              <a:t>(range search)</a:t>
            </a:r>
            <a:r>
              <a:rPr lang="ko-KR" altLang="en-US" dirty="0"/>
              <a:t>과 정렬에 유리</a:t>
            </a:r>
            <a:endParaRPr lang="en-US" altLang="ko-KR" dirty="0"/>
          </a:p>
        </p:txBody>
      </p:sp>
      <p:sp>
        <p:nvSpPr>
          <p:cNvPr id="7" name="Text Box 20">
            <a:extLst>
              <a:ext uri="{FF2B5EF4-FFF2-40B4-BE49-F238E27FC236}">
                <a16:creationId xmlns:a16="http://schemas.microsoft.com/office/drawing/2014/main" id="{48A82458-9F8E-29CF-3D3A-5094005B2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952" y="2185340"/>
            <a:ext cx="113270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ko-KR" b="1" dirty="0"/>
              <a:t>HashSet </a:t>
            </a:r>
            <a:r>
              <a:rPr lang="ko-KR" altLang="en-US" b="1" dirty="0"/>
              <a:t> </a:t>
            </a:r>
            <a:r>
              <a:rPr lang="ko-KR" altLang="en-US" dirty="0"/>
              <a:t>대용량 데이터의 저장</a:t>
            </a:r>
            <a:r>
              <a:rPr lang="en-US" altLang="ko-KR" dirty="0"/>
              <a:t>/</a:t>
            </a:r>
            <a:r>
              <a:rPr lang="ko-KR" altLang="en-US" dirty="0"/>
              <a:t>탐색에 유리</a:t>
            </a:r>
            <a:r>
              <a:rPr lang="en-US" altLang="ko-KR" dirty="0"/>
              <a:t>.</a:t>
            </a:r>
            <a:r>
              <a:rPr lang="ko-KR" altLang="en-US" dirty="0"/>
              <a:t> 기본적인 </a:t>
            </a:r>
            <a:r>
              <a:rPr lang="en-US" altLang="ko-KR" dirty="0"/>
              <a:t>Set</a:t>
            </a:r>
            <a:r>
              <a:rPr lang="ko-KR" altLang="en-US" dirty="0"/>
              <a:t>구현체</a:t>
            </a:r>
            <a:r>
              <a:rPr lang="en-US" altLang="ko-KR" dirty="0"/>
              <a:t>.(</a:t>
            </a:r>
            <a:r>
              <a:rPr lang="en-US" altLang="ko-KR" dirty="0" err="1"/>
              <a:t>LinkedHashSet</a:t>
            </a:r>
            <a:r>
              <a:rPr lang="ko-KR" altLang="en-US" dirty="0"/>
              <a:t>은 순서유지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7219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542990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HashSet</a:t>
            </a:r>
            <a:r>
              <a:rPr lang="ko-KR" altLang="en-US" sz="2800" b="1" dirty="0"/>
              <a:t>에 추가하기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</a:t>
            </a:r>
            <a:r>
              <a:rPr lang="en-US" altLang="ko-KR" sz="2800" b="1" dirty="0" err="1"/>
              <a:t>boolean</a:t>
            </a:r>
            <a:r>
              <a:rPr lang="en-US" altLang="ko-KR" sz="2800" b="1" dirty="0"/>
              <a:t> add(Object obj)</a:t>
            </a:r>
            <a:endParaRPr lang="en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EF464E-CFB6-05B2-5BCE-98F71DFE1ACD}"/>
              </a:ext>
            </a:extLst>
          </p:cNvPr>
          <p:cNvSpPr txBox="1"/>
          <p:nvPr/>
        </p:nvSpPr>
        <p:spPr>
          <a:xfrm>
            <a:off x="738211" y="2111512"/>
            <a:ext cx="11061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기존에 같은 객체가 없을 때만 저장하고 </a:t>
            </a:r>
            <a:r>
              <a:rPr lang="en-US" altLang="ko-KR" sz="2400" b="1" dirty="0"/>
              <a:t>true</a:t>
            </a:r>
            <a:r>
              <a:rPr lang="ko-KR" altLang="en-US" sz="2400" b="1" dirty="0"/>
              <a:t>반환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equals()</a:t>
            </a:r>
            <a:r>
              <a:rPr lang="ko-KR" altLang="en-US" sz="2400" b="1" dirty="0"/>
              <a:t>와 </a:t>
            </a:r>
            <a:r>
              <a:rPr lang="en-US" altLang="ko-KR" sz="2400" b="1" dirty="0" err="1"/>
              <a:t>hashcode</a:t>
            </a:r>
            <a:r>
              <a:rPr lang="en-US" altLang="ko-KR" sz="2400" b="1" dirty="0"/>
              <a:t>() </a:t>
            </a:r>
            <a:r>
              <a:rPr lang="ko-KR" altLang="en-US" sz="2400" b="1" dirty="0"/>
              <a:t>호출</a:t>
            </a:r>
            <a:endParaRPr lang="en-US" altLang="ko-KR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2BB203-0018-500E-A365-76A2CFC88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13" y="2746037"/>
            <a:ext cx="3723668" cy="2935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051B2A-72D5-7B2D-425A-CD85E861C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367" y="2924073"/>
            <a:ext cx="6564815" cy="23483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58048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542990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TreeSet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범위 탐색과 정렬에 유리</a:t>
            </a:r>
            <a:endParaRPr lang="en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EF464E-CFB6-05B2-5BCE-98F71DFE1ACD}"/>
              </a:ext>
            </a:extLst>
          </p:cNvPr>
          <p:cNvSpPr txBox="1"/>
          <p:nvPr/>
        </p:nvSpPr>
        <p:spPr>
          <a:xfrm>
            <a:off x="738211" y="2111512"/>
            <a:ext cx="11061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이진 탐색 트리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자식이 최대 </a:t>
            </a:r>
            <a:r>
              <a:rPr lang="en-US" altLang="ko-KR" sz="2400" b="1" dirty="0"/>
              <a:t>2</a:t>
            </a:r>
            <a:r>
              <a:rPr lang="ko-KR" altLang="en-US" sz="2400" b="1" dirty="0"/>
              <a:t>개</a:t>
            </a:r>
            <a:r>
              <a:rPr lang="en-US" altLang="ko-KR" sz="2400" b="1" dirty="0"/>
              <a:t>).</a:t>
            </a:r>
            <a:r>
              <a:rPr lang="ko-KR" altLang="en-US" sz="2400" b="1" dirty="0"/>
              <a:t> 왼쪽에는 부모보다 작은 값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오른쪽에는 큰 값</a:t>
            </a:r>
            <a:endParaRPr lang="en-US" altLang="ko-KR" sz="2400" b="1" dirty="0"/>
          </a:p>
        </p:txBody>
      </p:sp>
      <p:pic>
        <p:nvPicPr>
          <p:cNvPr id="3" name="Picture 21">
            <a:extLst>
              <a:ext uri="{FF2B5EF4-FFF2-40B4-BE49-F238E27FC236}">
                <a16:creationId xmlns:a16="http://schemas.microsoft.com/office/drawing/2014/main" id="{17CC4AEA-D0AF-FA07-0950-90F7A98BF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56" y="2918771"/>
            <a:ext cx="3240088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3">
            <a:extLst>
              <a:ext uri="{FF2B5EF4-FFF2-40B4-BE49-F238E27FC236}">
                <a16:creationId xmlns:a16="http://schemas.microsoft.com/office/drawing/2014/main" id="{8E343F26-B5DE-96E4-5A79-A64DEF037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224" y="4109162"/>
            <a:ext cx="1387475" cy="128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26">
            <a:extLst>
              <a:ext uri="{FF2B5EF4-FFF2-40B4-BE49-F238E27FC236}">
                <a16:creationId xmlns:a16="http://schemas.microsoft.com/office/drawing/2014/main" id="{C5A5E2D1-F83D-71FE-54CC-5AA5A706EC8E}"/>
              </a:ext>
            </a:extLst>
          </p:cNvPr>
          <p:cNvGrpSpPr>
            <a:grpSpLocks/>
          </p:cNvGrpSpPr>
          <p:nvPr/>
        </p:nvGrpSpPr>
        <p:grpSpPr bwMode="auto">
          <a:xfrm>
            <a:off x="6082861" y="4193502"/>
            <a:ext cx="3781425" cy="1312863"/>
            <a:chOff x="5265747" y="5218137"/>
            <a:chExt cx="3700473" cy="1129653"/>
          </a:xfrm>
        </p:grpSpPr>
        <p:pic>
          <p:nvPicPr>
            <p:cNvPr id="10" name="Picture 25">
              <a:extLst>
                <a:ext uri="{FF2B5EF4-FFF2-40B4-BE49-F238E27FC236}">
                  <a16:creationId xmlns:a16="http://schemas.microsoft.com/office/drawing/2014/main" id="{D745F190-6906-71C4-E58A-AAAA29EEE6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1338" y="5218137"/>
              <a:ext cx="3444882" cy="1129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오른쪽 화살표 25">
              <a:extLst>
                <a:ext uri="{FF2B5EF4-FFF2-40B4-BE49-F238E27FC236}">
                  <a16:creationId xmlns:a16="http://schemas.microsoft.com/office/drawing/2014/main" id="{84CCF2D5-D995-0A3E-3C06-FA16EAB57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5747" y="5538365"/>
              <a:ext cx="438156" cy="21907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5pPr>
              <a:lvl6pPr marL="25146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6pPr>
              <a:lvl7pPr marL="29718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7pPr>
              <a:lvl8pPr marL="34290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8pPr>
              <a:lvl9pPr marL="38862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en-US" sz="1400">
                <a:latin typeface="Courier New" panose="02070309020205020404" pitchFamily="49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90D468A-D405-012E-E2D4-D1D0AB8F6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099" y="2716990"/>
            <a:ext cx="4724400" cy="1346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9848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7333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TreeSet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새로운 요소를 저장하는 과정</a:t>
            </a:r>
            <a:endParaRPr lang="en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EF464E-CFB6-05B2-5BCE-98F71DFE1ACD}"/>
              </a:ext>
            </a:extLst>
          </p:cNvPr>
          <p:cNvSpPr txBox="1"/>
          <p:nvPr/>
        </p:nvSpPr>
        <p:spPr>
          <a:xfrm>
            <a:off x="738211" y="1741857"/>
            <a:ext cx="11061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7,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4,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9,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1,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5</a:t>
            </a:r>
            <a:r>
              <a:rPr lang="ko-KR" altLang="en-US" sz="2400" b="1" dirty="0"/>
              <a:t>의 순서로 데이터를 저장 </a:t>
            </a:r>
            <a:r>
              <a:rPr lang="en-US" altLang="ko-KR" sz="2400" b="1" dirty="0"/>
              <a:t>–</a:t>
            </a:r>
            <a:r>
              <a:rPr lang="ko-KR" altLang="en-US" sz="2400" b="1" dirty="0"/>
              <a:t> 반복적인 비교로 저장할 위치를 찾음</a:t>
            </a:r>
            <a:endParaRPr lang="en-US" altLang="ko-KR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E509E-0C00-6020-E258-75BD96E21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328" y="2388814"/>
            <a:ext cx="6604540" cy="41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12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7333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TreeSet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주요 생성자와 메서드</a:t>
            </a:r>
            <a:endParaRPr lang="en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8A4AE7-846E-235C-CB4B-3E5902CA8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34" y="1792432"/>
            <a:ext cx="9057292" cy="40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49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7333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TreeSet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범위 탐색 </a:t>
            </a:r>
            <a:r>
              <a:rPr lang="en-US" altLang="ko-KR" sz="2800" b="1" dirty="0" err="1"/>
              <a:t>subSet</a:t>
            </a:r>
            <a:r>
              <a:rPr lang="en-US" altLang="ko-KR" sz="2800" b="1" dirty="0"/>
              <a:t>(), </a:t>
            </a:r>
            <a:r>
              <a:rPr lang="en-US" altLang="ko-KR" sz="2800" b="1" dirty="0" err="1"/>
              <a:t>headSet</a:t>
            </a:r>
            <a:r>
              <a:rPr lang="en-US" altLang="ko-KR" sz="2800" b="1" dirty="0"/>
              <a:t>(), </a:t>
            </a:r>
            <a:r>
              <a:rPr lang="en-US" altLang="ko-KR" sz="2800" b="1" dirty="0" err="1"/>
              <a:t>tailSet</a:t>
            </a:r>
            <a:r>
              <a:rPr lang="en-US" altLang="ko-KR" sz="2800" b="1" dirty="0"/>
              <a:t>()</a:t>
            </a:r>
            <a:endParaRPr lang="en-KR" sz="3200" b="1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018C471-9F1C-FAE4-AFC1-322E2041C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155" y="3237359"/>
            <a:ext cx="5907798" cy="3216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34693B-2C73-0097-22D0-151EDE175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22" y="1719331"/>
            <a:ext cx="7164388" cy="142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266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7333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TreeSet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트리 순회방법</a:t>
            </a:r>
            <a:r>
              <a:rPr lang="en-US" altLang="ko-KR" sz="2800" b="1" dirty="0"/>
              <a:t>.</a:t>
            </a:r>
            <a:r>
              <a:rPr lang="ko-KR" altLang="en-US" sz="2800" b="1" dirty="0"/>
              <a:t> 전위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중위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정렬</a:t>
            </a:r>
            <a:r>
              <a:rPr lang="en-US" altLang="ko-KR" sz="2800" b="1" dirty="0"/>
              <a:t>),</a:t>
            </a:r>
            <a:r>
              <a:rPr lang="ko-KR" altLang="en-US" sz="2800" b="1" dirty="0"/>
              <a:t> 후위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레벨</a:t>
            </a:r>
            <a:endParaRPr lang="en-KR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BCF8F-8686-1A3D-CB92-8868E7942AD8}"/>
              </a:ext>
            </a:extLst>
          </p:cNvPr>
          <p:cNvSpPr txBox="1"/>
          <p:nvPr/>
        </p:nvSpPr>
        <p:spPr>
          <a:xfrm>
            <a:off x="738211" y="1771040"/>
            <a:ext cx="11061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트리의 모든 요소를 방문하는 방법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중위 순회하면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오름 차순으로 정렬됨</a:t>
            </a:r>
            <a:endParaRPr lang="en-US" altLang="ko-KR" sz="2400" b="1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00E38CC-CF1F-DF27-7A35-F47C78474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926" y="2382635"/>
            <a:ext cx="481012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325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01780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List</a:t>
            </a:r>
            <a:r>
              <a:rPr lang="ko-KR" altLang="en-US" sz="2800" b="1" dirty="0"/>
              <a:t>인터페이스를 구현한 클래스</a:t>
            </a:r>
            <a:r>
              <a:rPr lang="en-US" altLang="ko-KR" sz="3200" b="1" dirty="0"/>
              <a:t> </a:t>
            </a:r>
            <a:r>
              <a:rPr lang="en-US" altLang="ko-KR" sz="2800" b="1" dirty="0"/>
              <a:t>– </a:t>
            </a:r>
            <a:r>
              <a:rPr lang="ko-KR" altLang="en-US" sz="2800" b="1" dirty="0"/>
              <a:t>순서</a:t>
            </a:r>
            <a:r>
              <a:rPr lang="en-US" altLang="ko-KR" sz="2800" b="1" dirty="0"/>
              <a:t>O, </a:t>
            </a:r>
            <a:r>
              <a:rPr lang="ko-KR" altLang="en-US" sz="2800" b="1" dirty="0"/>
              <a:t>중복</a:t>
            </a:r>
            <a:r>
              <a:rPr lang="en-US" altLang="ko-KR" sz="2800" b="1" dirty="0"/>
              <a:t>O</a:t>
            </a:r>
            <a:endParaRPr lang="en-US" altLang="ko-KR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C79A49-5EB2-A619-9D13-2E8F9CD74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206" y="1778361"/>
            <a:ext cx="4027171" cy="2049671"/>
          </a:xfrm>
          <a:prstGeom prst="rect">
            <a:avLst/>
          </a:prstGeom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D442812E-DCCF-B698-2345-490FA6E7B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487" y="3896004"/>
            <a:ext cx="5829028" cy="230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16">
            <a:extLst>
              <a:ext uri="{FF2B5EF4-FFF2-40B4-BE49-F238E27FC236}">
                <a16:creationId xmlns:a16="http://schemas.microsoft.com/office/drawing/2014/main" id="{1940A40F-0630-1FFA-88AF-A2BC8D5A4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3096" y="3775028"/>
            <a:ext cx="5325110" cy="269544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9263" indent="-449263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endParaRPr lang="ko-KR" altLang="en-US" sz="1400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394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7333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TreeSet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트리 순회방법</a:t>
            </a:r>
            <a:r>
              <a:rPr lang="en-US" altLang="ko-KR" sz="2800" b="1" dirty="0"/>
              <a:t>.</a:t>
            </a:r>
            <a:r>
              <a:rPr lang="ko-KR" altLang="en-US" sz="2800" b="1" dirty="0"/>
              <a:t> 전위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중위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정렬</a:t>
            </a:r>
            <a:r>
              <a:rPr lang="en-US" altLang="ko-KR" sz="2800" b="1" dirty="0"/>
              <a:t>),</a:t>
            </a:r>
            <a:r>
              <a:rPr lang="ko-KR" altLang="en-US" sz="2800" b="1" dirty="0"/>
              <a:t> 후위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레벨</a:t>
            </a:r>
            <a:endParaRPr lang="en-KR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BCF8F-8686-1A3D-CB92-8868E7942AD8}"/>
              </a:ext>
            </a:extLst>
          </p:cNvPr>
          <p:cNvSpPr txBox="1"/>
          <p:nvPr/>
        </p:nvSpPr>
        <p:spPr>
          <a:xfrm>
            <a:off x="738211" y="1771040"/>
            <a:ext cx="11061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트리의 모든 요소를 방문하는 방법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중위 순회하면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오름 차순으로 정렬됨</a:t>
            </a:r>
            <a:endParaRPr lang="en-US" altLang="ko-KR" sz="2400" b="1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C8B6C84-E3D2-5B5A-0648-2C068C732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739" y="2160386"/>
            <a:ext cx="513397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1211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7333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TreeSet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트리 순회방법</a:t>
            </a:r>
            <a:r>
              <a:rPr lang="en-US" altLang="ko-KR" sz="2800" b="1" dirty="0"/>
              <a:t>.</a:t>
            </a:r>
            <a:r>
              <a:rPr lang="ko-KR" altLang="en-US" sz="2800" b="1" dirty="0"/>
              <a:t> 전위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중위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정렬</a:t>
            </a:r>
            <a:r>
              <a:rPr lang="en-US" altLang="ko-KR" sz="2800" b="1" dirty="0"/>
              <a:t>),</a:t>
            </a:r>
            <a:r>
              <a:rPr lang="ko-KR" altLang="en-US" sz="2800" b="1" dirty="0"/>
              <a:t> 후위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레벨</a:t>
            </a:r>
            <a:endParaRPr lang="en-KR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BCF8F-8686-1A3D-CB92-8868E7942AD8}"/>
              </a:ext>
            </a:extLst>
          </p:cNvPr>
          <p:cNvSpPr txBox="1"/>
          <p:nvPr/>
        </p:nvSpPr>
        <p:spPr>
          <a:xfrm>
            <a:off x="738211" y="1771040"/>
            <a:ext cx="11061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트리의 모든 요소를 방문하는 방법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중위 순회하면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오름 차순으로 정렬됨</a:t>
            </a:r>
            <a:endParaRPr lang="en-US" altLang="ko-KR" sz="2400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26B0465-B05D-5F92-64AC-A2CD6F63C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902" y="2384019"/>
            <a:ext cx="49911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2681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7333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TreeSet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트리 순회방법</a:t>
            </a:r>
            <a:r>
              <a:rPr lang="en-US" altLang="ko-KR" sz="2800" b="1" dirty="0"/>
              <a:t>.</a:t>
            </a:r>
            <a:r>
              <a:rPr lang="ko-KR" altLang="en-US" sz="2800" b="1" dirty="0"/>
              <a:t> 전위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중위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정렬</a:t>
            </a:r>
            <a:r>
              <a:rPr lang="en-US" altLang="ko-KR" sz="2800" b="1" dirty="0"/>
              <a:t>),</a:t>
            </a:r>
            <a:r>
              <a:rPr lang="ko-KR" altLang="en-US" sz="2800" b="1" dirty="0"/>
              <a:t> 후위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레벨</a:t>
            </a:r>
            <a:endParaRPr lang="en-KR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BCF8F-8686-1A3D-CB92-8868E7942AD8}"/>
              </a:ext>
            </a:extLst>
          </p:cNvPr>
          <p:cNvSpPr txBox="1"/>
          <p:nvPr/>
        </p:nvSpPr>
        <p:spPr>
          <a:xfrm>
            <a:off x="738211" y="1771040"/>
            <a:ext cx="11061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트리의 모든 요소를 방문하는 방법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중위 순회하면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오름 차순으로 정렬됨</a:t>
            </a:r>
            <a:endParaRPr lang="en-US" altLang="ko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4FB4C4-AC36-52CB-4C75-69ACC79C8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599" y="3399817"/>
            <a:ext cx="54006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7356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7333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TreeSet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트리 순회방법</a:t>
            </a:r>
            <a:r>
              <a:rPr lang="en-US" altLang="ko-KR" sz="2800" b="1" dirty="0"/>
              <a:t>.</a:t>
            </a:r>
            <a:r>
              <a:rPr lang="ko-KR" altLang="en-US" sz="2800" b="1" dirty="0"/>
              <a:t> 전위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중위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정렬</a:t>
            </a:r>
            <a:r>
              <a:rPr lang="en-US" altLang="ko-KR" sz="2800" b="1" dirty="0"/>
              <a:t>),</a:t>
            </a:r>
            <a:r>
              <a:rPr lang="ko-KR" altLang="en-US" sz="2800" b="1" dirty="0"/>
              <a:t> 후위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레벨</a:t>
            </a:r>
            <a:endParaRPr lang="en-KR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BCF8F-8686-1A3D-CB92-8868E7942AD8}"/>
              </a:ext>
            </a:extLst>
          </p:cNvPr>
          <p:cNvSpPr txBox="1"/>
          <p:nvPr/>
        </p:nvSpPr>
        <p:spPr>
          <a:xfrm>
            <a:off x="738211" y="1771040"/>
            <a:ext cx="11061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트리의 모든 요소를 방문하는 방법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중위 순회하면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오름 차순으로 정렬됨</a:t>
            </a:r>
            <a:endParaRPr lang="en-US" altLang="ko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4FB4C4-AC36-52CB-4C75-69ACC79C8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599" y="3399817"/>
            <a:ext cx="54006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480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542990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HashMap</a:t>
            </a:r>
            <a:r>
              <a:rPr lang="ko-KR" altLang="en-US" sz="2800" b="1" dirty="0"/>
              <a:t>과</a:t>
            </a:r>
            <a:r>
              <a:rPr lang="en-US" altLang="ko-KR" sz="3200" b="1" dirty="0"/>
              <a:t> </a:t>
            </a:r>
            <a:r>
              <a:rPr lang="en-US" altLang="ko-KR" sz="3200" b="1" dirty="0" err="1"/>
              <a:t>TreeMap</a:t>
            </a:r>
            <a:r>
              <a:rPr lang="en-US" altLang="ko-KR" sz="3200" b="1" dirty="0"/>
              <a:t> – </a:t>
            </a:r>
            <a:r>
              <a:rPr lang="ko-KR" altLang="en-US" sz="2800" b="1" dirty="0"/>
              <a:t>순서</a:t>
            </a:r>
            <a:r>
              <a:rPr lang="en-US" altLang="ko-KR" sz="2800" b="1" dirty="0"/>
              <a:t>X, </a:t>
            </a:r>
            <a:r>
              <a:rPr lang="ko-KR" altLang="en-US" sz="2800" b="1" dirty="0"/>
              <a:t>중복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키</a:t>
            </a:r>
            <a:r>
              <a:rPr lang="en-US" altLang="ko-KR" sz="2800" b="1" dirty="0"/>
              <a:t>X,</a:t>
            </a:r>
            <a:r>
              <a:rPr lang="ko-KR" altLang="en-US" sz="2800" b="1" dirty="0"/>
              <a:t> 값</a:t>
            </a:r>
            <a:r>
              <a:rPr lang="en-US" altLang="ko-KR" sz="2800" b="1" dirty="0"/>
              <a:t>O)</a:t>
            </a:r>
            <a:endParaRPr lang="en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FB1C0B-C33B-8A45-EB99-5D73487E9F97}"/>
              </a:ext>
            </a:extLst>
          </p:cNvPr>
          <p:cNvSpPr txBox="1"/>
          <p:nvPr/>
        </p:nvSpPr>
        <p:spPr>
          <a:xfrm>
            <a:off x="738211" y="2140692"/>
            <a:ext cx="11061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/>
            <a:r>
              <a:rPr lang="en-US" altLang="ko-KR" sz="2400" b="1" dirty="0"/>
              <a:t>HashMap(</a:t>
            </a:r>
            <a:r>
              <a:rPr lang="ko-KR" altLang="en-US" sz="2400" b="1" dirty="0"/>
              <a:t>동기화</a:t>
            </a:r>
            <a:r>
              <a:rPr lang="en-US" altLang="ko-KR" sz="2400" b="1" dirty="0"/>
              <a:t>X)</a:t>
            </a:r>
            <a:r>
              <a:rPr lang="ko-KR" altLang="en-US" sz="2400" b="1" dirty="0"/>
              <a:t>은 </a:t>
            </a:r>
            <a:r>
              <a:rPr lang="en-US" altLang="ko-KR" sz="2400" b="1" dirty="0" err="1"/>
              <a:t>Hashtable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동기화</a:t>
            </a:r>
            <a:r>
              <a:rPr lang="en-US" altLang="ko-KR" sz="2400" b="1" dirty="0"/>
              <a:t>O)</a:t>
            </a:r>
            <a:r>
              <a:rPr lang="ko-KR" altLang="en-US" sz="2400" b="1" dirty="0"/>
              <a:t>의 </a:t>
            </a:r>
            <a:r>
              <a:rPr lang="ko-KR" altLang="en-US" sz="2400" b="1" dirty="0" err="1"/>
              <a:t>신버전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LinkedHashMap</a:t>
            </a:r>
            <a:r>
              <a:rPr lang="ko-KR" altLang="en-US" sz="2400" b="1" dirty="0"/>
              <a:t>은 순서 유지</a:t>
            </a:r>
            <a:endParaRPr lang="en-US" altLang="ko-KR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2ACFA9-9B13-6E45-58B1-89C9A7309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058" y="2765960"/>
            <a:ext cx="5038714" cy="257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36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542990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HashMap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Map</a:t>
            </a:r>
            <a:r>
              <a:rPr lang="ko-KR" altLang="en-US" sz="2800" b="1" dirty="0"/>
              <a:t>인터페이스의 기본 구현체</a:t>
            </a:r>
            <a:endParaRPr lang="en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FB1C0B-C33B-8A45-EB99-5D73487E9F97}"/>
              </a:ext>
            </a:extLst>
          </p:cNvPr>
          <p:cNvSpPr txBox="1"/>
          <p:nvPr/>
        </p:nvSpPr>
        <p:spPr>
          <a:xfrm>
            <a:off x="738211" y="2140692"/>
            <a:ext cx="11061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 err="1"/>
              <a:t>해싱</a:t>
            </a:r>
            <a:r>
              <a:rPr lang="en-US" altLang="ko-KR" sz="2400" b="1" dirty="0"/>
              <a:t>(hashing)</a:t>
            </a:r>
            <a:r>
              <a:rPr lang="ko-KR" altLang="en-US" sz="2400" b="1" dirty="0" err="1"/>
              <a:t>으로</a:t>
            </a:r>
            <a:r>
              <a:rPr lang="ko-KR" altLang="en-US" sz="2400" b="1" dirty="0"/>
              <a:t> 데이터를 저장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데이터가 많아도 탐색이 빠르다</a:t>
            </a:r>
            <a:r>
              <a:rPr lang="en-US" altLang="ko-KR" sz="2400" b="1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1BFCF-7A3D-90D4-A6DB-02567446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338" y="2614039"/>
            <a:ext cx="6971982" cy="2736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A80C6A-7DD3-07EF-F3CD-881B971CB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484" y="3168515"/>
            <a:ext cx="40894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72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988507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HashMap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ko-KR" altLang="en-US" sz="2800" b="1" dirty="0"/>
              <a:t>주요 메서드</a:t>
            </a:r>
            <a:endParaRPr lang="en-KR" sz="3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EBB3B9-A116-A1EA-01F3-3DCB74176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941" y="1520227"/>
            <a:ext cx="8471170" cy="5030130"/>
          </a:xfrm>
          <a:prstGeom prst="rect">
            <a:avLst/>
          </a:prstGeom>
        </p:spPr>
      </p:pic>
      <p:pic>
        <p:nvPicPr>
          <p:cNvPr id="9" name="Picture 20">
            <a:extLst>
              <a:ext uri="{FF2B5EF4-FFF2-40B4-BE49-F238E27FC236}">
                <a16:creationId xmlns:a16="http://schemas.microsoft.com/office/drawing/2014/main" id="{135D2038-E7BF-5016-048D-D0018C5CD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402" y="1352314"/>
            <a:ext cx="2154237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6718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85937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/>
              <a:t>해싱</a:t>
            </a:r>
            <a:r>
              <a:rPr lang="en-US" altLang="ko-KR" sz="3200" b="1" dirty="0"/>
              <a:t>(hashing)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– </a:t>
            </a:r>
            <a:r>
              <a:rPr lang="ko-KR" altLang="en-US" sz="2800" b="1" dirty="0"/>
              <a:t>함수를 이용한 탐색</a:t>
            </a:r>
            <a:r>
              <a:rPr lang="en-US" altLang="ko-KR" sz="2800" b="1" dirty="0"/>
              <a:t>/</a:t>
            </a:r>
            <a:r>
              <a:rPr lang="ko-KR" altLang="en-US" sz="2800" b="1" dirty="0"/>
              <a:t>저장</a:t>
            </a:r>
            <a:endParaRPr lang="en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EF464E-CFB6-05B2-5BCE-98F71DFE1ACD}"/>
              </a:ext>
            </a:extLst>
          </p:cNvPr>
          <p:cNvSpPr txBox="1"/>
          <p:nvPr/>
        </p:nvSpPr>
        <p:spPr>
          <a:xfrm>
            <a:off x="738211" y="1754459"/>
            <a:ext cx="11061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해시 함수</a:t>
            </a:r>
            <a:r>
              <a:rPr lang="en-US" altLang="ko-KR" sz="2400" b="1" dirty="0"/>
              <a:t>(hash function)</a:t>
            </a:r>
            <a:r>
              <a:rPr lang="ko-KR" altLang="en-US" sz="2400" b="1" dirty="0"/>
              <a:t>로 해시테이블</a:t>
            </a:r>
            <a:r>
              <a:rPr lang="en-US" altLang="ko-KR" sz="2400" b="1" dirty="0"/>
              <a:t>(hash table)</a:t>
            </a:r>
            <a:r>
              <a:rPr lang="ko-KR" altLang="en-US" sz="2400" b="1" dirty="0"/>
              <a:t>에 데이터를 저장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탐색</a:t>
            </a:r>
            <a:endParaRPr lang="en-US" altLang="ko-KR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6414F7-BAB6-853E-7E0A-46452EE84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561" y="2386416"/>
            <a:ext cx="7897380" cy="2947211"/>
          </a:xfrm>
          <a:prstGeom prst="rect">
            <a:avLst/>
          </a:prstGeom>
        </p:spPr>
      </p:pic>
      <p:sp>
        <p:nvSpPr>
          <p:cNvPr id="12" name="Text Box 20">
            <a:extLst>
              <a:ext uri="{FF2B5EF4-FFF2-40B4-BE49-F238E27FC236}">
                <a16:creationId xmlns:a16="http://schemas.microsoft.com/office/drawing/2014/main" id="{AB5153AC-E8DD-AD3B-0B14-462300505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381" y="5523826"/>
            <a:ext cx="8642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</a:t>
            </a:r>
            <a:r>
              <a:rPr lang="ko-KR" altLang="en-US" dirty="0"/>
              <a:t> 해시테이블은 배열과 </a:t>
            </a:r>
            <a:r>
              <a:rPr lang="ko-KR" altLang="en-US" dirty="0" err="1"/>
              <a:t>링크드</a:t>
            </a:r>
            <a:r>
              <a:rPr lang="ko-KR" altLang="en-US" dirty="0"/>
              <a:t> 리스트가 조합된 형태</a:t>
            </a:r>
            <a:endParaRPr lang="en-US" altLang="ko-K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2A7CD4-D5EF-ABD0-F56F-3D8DEF9ED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348" y="2443298"/>
            <a:ext cx="2759277" cy="15074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44200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85939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/>
              <a:t>해싱</a:t>
            </a:r>
            <a:r>
              <a:rPr lang="en-US" altLang="ko-KR" sz="3200" b="1" dirty="0"/>
              <a:t>(hashing)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– </a:t>
            </a:r>
            <a:r>
              <a:rPr lang="ko-KR" altLang="en-US" sz="2800" b="1" dirty="0"/>
              <a:t>해시테이블에서 데이터를 읽기</a:t>
            </a:r>
            <a:endParaRPr lang="en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EF464E-CFB6-05B2-5BCE-98F71DFE1ACD}"/>
              </a:ext>
            </a:extLst>
          </p:cNvPr>
          <p:cNvSpPr txBox="1"/>
          <p:nvPr/>
        </p:nvSpPr>
        <p:spPr>
          <a:xfrm>
            <a:off x="738211" y="1754461"/>
            <a:ext cx="11061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해시 함수</a:t>
            </a:r>
            <a:r>
              <a:rPr lang="en-US" altLang="ko-KR" sz="2400" b="1" dirty="0"/>
              <a:t>(hash function)</a:t>
            </a:r>
            <a:r>
              <a:rPr lang="ko-KR" altLang="en-US" sz="2400" b="1" dirty="0"/>
              <a:t>로 해시테이블</a:t>
            </a:r>
            <a:r>
              <a:rPr lang="en-US" altLang="ko-KR" sz="2400" b="1" dirty="0"/>
              <a:t>(hash table)</a:t>
            </a:r>
            <a:r>
              <a:rPr lang="ko-KR" altLang="en-US" sz="2400" b="1" dirty="0"/>
              <a:t>에 데이터를 저장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탐색</a:t>
            </a:r>
            <a:endParaRPr lang="en-US" altLang="ko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5D2520-CF24-C684-140D-CC5658B6B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395" y="2386416"/>
            <a:ext cx="6318810" cy="2358107"/>
          </a:xfrm>
          <a:prstGeom prst="rect">
            <a:avLst/>
          </a:prstGeom>
        </p:spPr>
      </p:pic>
      <p:sp>
        <p:nvSpPr>
          <p:cNvPr id="6" name="Text Box 20">
            <a:extLst>
              <a:ext uri="{FF2B5EF4-FFF2-40B4-BE49-F238E27FC236}">
                <a16:creationId xmlns:a16="http://schemas.microsoft.com/office/drawing/2014/main" id="{71DD3AFA-94A3-2250-5785-9BB03229F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585" y="5001082"/>
            <a:ext cx="8642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① </a:t>
            </a:r>
            <a:r>
              <a:rPr lang="ko-KR" altLang="en-US" dirty="0"/>
              <a:t>키로 해시함수를 호출해서 해시코드를 얻는다</a:t>
            </a:r>
            <a:r>
              <a:rPr lang="en-US" altLang="ko-KR" dirty="0"/>
              <a:t>.</a:t>
            </a:r>
          </a:p>
        </p:txBody>
      </p:sp>
      <p:sp>
        <p:nvSpPr>
          <p:cNvPr id="7" name="Text Box 20">
            <a:extLst>
              <a:ext uri="{FF2B5EF4-FFF2-40B4-BE49-F238E27FC236}">
                <a16:creationId xmlns:a16="http://schemas.microsoft.com/office/drawing/2014/main" id="{60B7A075-EEA1-396D-A56D-DD8F7ED72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" y="5397957"/>
            <a:ext cx="8642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② </a:t>
            </a:r>
            <a:r>
              <a:rPr lang="ko-KR" altLang="en-US" dirty="0"/>
              <a:t>해시코드</a:t>
            </a:r>
            <a:r>
              <a:rPr lang="en-US" altLang="ko-KR" dirty="0"/>
              <a:t>(</a:t>
            </a:r>
            <a:r>
              <a:rPr lang="ko-KR" altLang="en-US" dirty="0"/>
              <a:t>해시함수의 </a:t>
            </a:r>
            <a:r>
              <a:rPr lang="ko-KR" altLang="en-US" dirty="0" err="1"/>
              <a:t>반환값</a:t>
            </a:r>
            <a:r>
              <a:rPr lang="en-US" altLang="ko-KR" dirty="0"/>
              <a:t>)</a:t>
            </a:r>
            <a:r>
              <a:rPr lang="ko-KR" altLang="en-US" dirty="0"/>
              <a:t>에 대응하는 </a:t>
            </a:r>
            <a:r>
              <a:rPr lang="ko-KR" altLang="en-US" dirty="0" err="1"/>
              <a:t>링크드리스트를</a:t>
            </a:r>
            <a:r>
              <a:rPr lang="ko-KR" altLang="en-US" dirty="0"/>
              <a:t> 배열에서 찾는다</a:t>
            </a:r>
            <a:r>
              <a:rPr lang="en-US" altLang="ko-KR" dirty="0"/>
              <a:t>.</a:t>
            </a:r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6D2BC1D8-1DD1-27F9-3887-589A2AE31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585" y="5785307"/>
            <a:ext cx="8642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/>
              <a:t>③ </a:t>
            </a:r>
            <a:r>
              <a:rPr lang="ko-KR" altLang="en-US"/>
              <a:t>링크드리스트에서 키와 일치하는 데이터를 찾는다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466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85939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/>
              <a:t>해싱</a:t>
            </a:r>
            <a:r>
              <a:rPr lang="en-US" altLang="ko-KR" sz="3200" b="1" dirty="0"/>
              <a:t>(hashing)</a:t>
            </a:r>
            <a:r>
              <a:rPr lang="ko-KR" altLang="en-US" sz="2800" b="1" dirty="0"/>
              <a:t>의 이해</a:t>
            </a:r>
            <a:endParaRPr lang="en-KR" sz="3200" b="1" dirty="0"/>
          </a:p>
        </p:txBody>
      </p:sp>
      <p:pic>
        <p:nvPicPr>
          <p:cNvPr id="3" name="Picture 5" descr="C:\Users\castello\AppData\Local\Microsoft\Windows\INetCache\IE\79TK0NMC\nurse1[1].jpg">
            <a:extLst>
              <a:ext uri="{FF2B5EF4-FFF2-40B4-BE49-F238E27FC236}">
                <a16:creationId xmlns:a16="http://schemas.microsoft.com/office/drawing/2014/main" id="{FBDF3535-7C07-BA23-4DD6-88E817ADD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547" y="2605087"/>
            <a:ext cx="1423988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C:\Users\castello\AppData\Local\Microsoft\Windows\INetCache\IE\1FAXEN80\alpine-landscape-juju-grandma-papers-01a-al1[1].png">
            <a:extLst>
              <a:ext uri="{FF2B5EF4-FFF2-40B4-BE49-F238E27FC236}">
                <a16:creationId xmlns:a16="http://schemas.microsoft.com/office/drawing/2014/main" id="{5D8432C4-FE32-7DEC-8D27-68023B2E5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710" y="3335337"/>
            <a:ext cx="3508375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17">
            <a:extLst>
              <a:ext uri="{FF2B5EF4-FFF2-40B4-BE49-F238E27FC236}">
                <a16:creationId xmlns:a16="http://schemas.microsoft.com/office/drawing/2014/main" id="{51233C8C-F40E-8B3B-CB01-6A2D62E335CF}"/>
              </a:ext>
            </a:extLst>
          </p:cNvPr>
          <p:cNvGrpSpPr>
            <a:grpSpLocks/>
          </p:cNvGrpSpPr>
          <p:nvPr/>
        </p:nvGrpSpPr>
        <p:grpSpPr bwMode="auto">
          <a:xfrm>
            <a:off x="2763385" y="1911350"/>
            <a:ext cx="3140075" cy="1046053"/>
            <a:chOff x="1979577" y="1566837"/>
            <a:chExt cx="3140118" cy="1046067"/>
          </a:xfrm>
        </p:grpSpPr>
        <p:sp>
          <p:nvSpPr>
            <p:cNvPr id="15" name="구름 모양 설명선 15">
              <a:extLst>
                <a:ext uri="{FF2B5EF4-FFF2-40B4-BE49-F238E27FC236}">
                  <a16:creationId xmlns:a16="http://schemas.microsoft.com/office/drawing/2014/main" id="{5B14CDDB-F188-BB36-FB12-19B4AAADC0BB}"/>
                </a:ext>
              </a:extLst>
            </p:cNvPr>
            <p:cNvSpPr/>
            <p:nvPr/>
          </p:nvSpPr>
          <p:spPr bwMode="auto">
            <a:xfrm>
              <a:off x="1979577" y="1566837"/>
              <a:ext cx="2738474" cy="912824"/>
            </a:xfrm>
            <a:prstGeom prst="cloudCallout">
              <a:avLst>
                <a:gd name="adj1" fmla="val -36123"/>
                <a:gd name="adj2" fmla="val 54338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indent="-449263">
                <a:spcBef>
                  <a:spcPts val="600"/>
                </a:spcBef>
                <a:defRPr/>
              </a:pPr>
              <a:endParaRPr lang="en-US" altLang="ko-KR" sz="1400" dirty="0">
                <a:latin typeface="Courier New" pitchFamily="49" charset="0"/>
              </a:endParaRPr>
            </a:p>
            <a:p>
              <a:pPr indent="-449263">
                <a:spcBef>
                  <a:spcPts val="600"/>
                </a:spcBef>
                <a:defRPr/>
              </a:pPr>
              <a:endParaRPr lang="ko-KR" altLang="en-US" sz="1400" dirty="0">
                <a:latin typeface="Courier New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8CF06C-0C48-C60C-EFFF-0004FD14FA51}"/>
                </a:ext>
              </a:extLst>
            </p:cNvPr>
            <p:cNvSpPr txBox="1"/>
            <p:nvPr/>
          </p:nvSpPr>
          <p:spPr>
            <a:xfrm>
              <a:off x="2344707" y="1704951"/>
              <a:ext cx="2774988" cy="90795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indent="-449263">
                <a:spcBef>
                  <a:spcPts val="600"/>
                </a:spcBef>
                <a:defRPr/>
              </a:pPr>
              <a:r>
                <a:rPr lang="ko-KR" altLang="en-US" sz="1600" dirty="0">
                  <a:latin typeface="Courier New" pitchFamily="49" charset="0"/>
                </a:rPr>
                <a:t>저 많은 환자정보를</a:t>
              </a:r>
              <a:endParaRPr lang="en-US" altLang="ko-KR" sz="1600" dirty="0">
                <a:latin typeface="Courier New" pitchFamily="49" charset="0"/>
              </a:endParaRPr>
            </a:p>
            <a:p>
              <a:pPr indent="-449263">
                <a:spcBef>
                  <a:spcPts val="600"/>
                </a:spcBef>
                <a:defRPr/>
              </a:pPr>
              <a:r>
                <a:rPr lang="ko-KR" altLang="en-US" sz="1600" dirty="0">
                  <a:latin typeface="Courier New" pitchFamily="49" charset="0"/>
                </a:rPr>
                <a:t>어떻게 관리하지</a:t>
              </a:r>
              <a:r>
                <a:rPr lang="en-US" altLang="ko-KR" sz="1600" dirty="0">
                  <a:latin typeface="Courier New" pitchFamily="49" charset="0"/>
                </a:rPr>
                <a:t>?</a:t>
              </a:r>
              <a:endParaRPr lang="ko-KR" altLang="en-US" sz="1600" dirty="0">
                <a:latin typeface="Courier New" pitchFamily="49" charset="0"/>
              </a:endParaRPr>
            </a:p>
            <a:p>
              <a:pPr>
                <a:defRPr/>
              </a:pP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70246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C79A49-5EB2-A619-9D13-2E8F9CD74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206" y="1778361"/>
            <a:ext cx="4027171" cy="2049671"/>
          </a:xfrm>
          <a:prstGeom prst="rect">
            <a:avLst/>
          </a:prstGeom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D442812E-DCCF-B698-2345-490FA6E7B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487" y="3896004"/>
            <a:ext cx="5829028" cy="230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6A217-B3A1-25E9-7075-3A3B58E3FB72}"/>
              </a:ext>
            </a:extLst>
          </p:cNvPr>
          <p:cNvSpPr txBox="1"/>
          <p:nvPr/>
        </p:nvSpPr>
        <p:spPr>
          <a:xfrm>
            <a:off x="729343" y="1201780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List</a:t>
            </a:r>
            <a:r>
              <a:rPr lang="ko-KR" altLang="en-US" sz="2800" b="1" dirty="0"/>
              <a:t>인터페이스를 구현한 클래스</a:t>
            </a:r>
            <a:r>
              <a:rPr lang="en-US" altLang="ko-KR" sz="2800" b="1" dirty="0"/>
              <a:t> – </a:t>
            </a:r>
            <a:r>
              <a:rPr lang="ko-KR" altLang="en-US" sz="2800" b="1" dirty="0"/>
              <a:t>순서</a:t>
            </a:r>
            <a:r>
              <a:rPr lang="en-US" altLang="ko-KR" sz="2800" b="1" dirty="0"/>
              <a:t>O, </a:t>
            </a:r>
            <a:r>
              <a:rPr lang="ko-KR" altLang="en-US" sz="2800" b="1" dirty="0"/>
              <a:t>중복</a:t>
            </a:r>
            <a:r>
              <a:rPr lang="en-US" altLang="ko-KR" sz="2800" b="1" dirty="0"/>
              <a:t>O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19193933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85939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/>
              <a:t>해싱</a:t>
            </a:r>
            <a:r>
              <a:rPr lang="en-US" altLang="ko-KR" sz="3200" b="1" dirty="0"/>
              <a:t>(hashing)</a:t>
            </a:r>
            <a:r>
              <a:rPr lang="ko-KR" altLang="en-US" sz="2800" b="1" dirty="0"/>
              <a:t>의 이해</a:t>
            </a:r>
            <a:endParaRPr lang="en-KR" sz="3200" b="1" dirty="0"/>
          </a:p>
        </p:txBody>
      </p:sp>
      <p:pic>
        <p:nvPicPr>
          <p:cNvPr id="3" name="Picture 5" descr="C:\Users\castello\AppData\Local\Microsoft\Windows\INetCache\IE\79TK0NMC\nurse1[1].jpg">
            <a:extLst>
              <a:ext uri="{FF2B5EF4-FFF2-40B4-BE49-F238E27FC236}">
                <a16:creationId xmlns:a16="http://schemas.microsoft.com/office/drawing/2014/main" id="{FBDF3535-7C07-BA23-4DD6-88E817ADD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547" y="2605087"/>
            <a:ext cx="1423988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:\Users\castello\AppData\Local\Microsoft\Windows\INetCache\IE\O4S9KS7O\7249752654_4b1e9fdf42_z[1].jpg">
            <a:extLst>
              <a:ext uri="{FF2B5EF4-FFF2-40B4-BE49-F238E27FC236}">
                <a16:creationId xmlns:a16="http://schemas.microsoft.com/office/drawing/2014/main" id="{9EFCD7F1-0866-6673-D2B6-475DBC65E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735" y="1984375"/>
            <a:ext cx="2673350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C:\Users\castello\AppData\Local\Microsoft\Windows\INetCache\IE\1FAXEN80\alpine-landscape-juju-grandma-papers-01a-al1[1].png">
            <a:extLst>
              <a:ext uri="{FF2B5EF4-FFF2-40B4-BE49-F238E27FC236}">
                <a16:creationId xmlns:a16="http://schemas.microsoft.com/office/drawing/2014/main" id="{5D8432C4-FE32-7DEC-8D27-68023B2E5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710" y="3335337"/>
            <a:ext cx="3508375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아래로 구부러진 화살표 14">
            <a:extLst>
              <a:ext uri="{FF2B5EF4-FFF2-40B4-BE49-F238E27FC236}">
                <a16:creationId xmlns:a16="http://schemas.microsoft.com/office/drawing/2014/main" id="{314ABECF-3018-4509-8B42-2B600FA12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7410" y="2349500"/>
            <a:ext cx="1836737" cy="611187"/>
          </a:xfrm>
          <a:prstGeom prst="curvedDownArrow">
            <a:avLst>
              <a:gd name="adj1" fmla="val 25043"/>
              <a:gd name="adj2" fmla="val 50087"/>
              <a:gd name="adj3" fmla="val 25000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endParaRPr lang="ko-KR" altLang="en-US" sz="1400">
              <a:latin typeface="Courier New" panose="02070309020205020404" pitchFamily="49" charset="0"/>
            </a:endParaRPr>
          </a:p>
        </p:txBody>
      </p:sp>
      <p:grpSp>
        <p:nvGrpSpPr>
          <p:cNvPr id="10" name="그룹 17">
            <a:extLst>
              <a:ext uri="{FF2B5EF4-FFF2-40B4-BE49-F238E27FC236}">
                <a16:creationId xmlns:a16="http://schemas.microsoft.com/office/drawing/2014/main" id="{51233C8C-F40E-8B3B-CB01-6A2D62E335CF}"/>
              </a:ext>
            </a:extLst>
          </p:cNvPr>
          <p:cNvGrpSpPr>
            <a:grpSpLocks/>
          </p:cNvGrpSpPr>
          <p:nvPr/>
        </p:nvGrpSpPr>
        <p:grpSpPr bwMode="auto">
          <a:xfrm>
            <a:off x="2763385" y="1911350"/>
            <a:ext cx="3140075" cy="1168400"/>
            <a:chOff x="1979577" y="1566837"/>
            <a:chExt cx="3140118" cy="1168416"/>
          </a:xfrm>
        </p:grpSpPr>
        <p:sp>
          <p:nvSpPr>
            <p:cNvPr id="15" name="구름 모양 설명선 15">
              <a:extLst>
                <a:ext uri="{FF2B5EF4-FFF2-40B4-BE49-F238E27FC236}">
                  <a16:creationId xmlns:a16="http://schemas.microsoft.com/office/drawing/2014/main" id="{5B14CDDB-F188-BB36-FB12-19B4AAADC0BB}"/>
                </a:ext>
              </a:extLst>
            </p:cNvPr>
            <p:cNvSpPr/>
            <p:nvPr/>
          </p:nvSpPr>
          <p:spPr bwMode="auto">
            <a:xfrm>
              <a:off x="1979577" y="1566837"/>
              <a:ext cx="2738474" cy="912824"/>
            </a:xfrm>
            <a:prstGeom prst="cloudCallout">
              <a:avLst>
                <a:gd name="adj1" fmla="val -36123"/>
                <a:gd name="adj2" fmla="val 54338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indent="-449263">
                <a:spcBef>
                  <a:spcPts val="600"/>
                </a:spcBef>
                <a:defRPr/>
              </a:pPr>
              <a:endParaRPr lang="en-US" altLang="ko-KR" sz="1400" dirty="0">
                <a:latin typeface="Courier New" pitchFamily="49" charset="0"/>
              </a:endParaRPr>
            </a:p>
            <a:p>
              <a:pPr indent="-449263">
                <a:spcBef>
                  <a:spcPts val="600"/>
                </a:spcBef>
                <a:defRPr/>
              </a:pPr>
              <a:endParaRPr lang="ko-KR" altLang="en-US" sz="1400" dirty="0">
                <a:latin typeface="Courier New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8CF06C-0C48-C60C-EFFF-0004FD14FA51}"/>
                </a:ext>
              </a:extLst>
            </p:cNvPr>
            <p:cNvSpPr txBox="1"/>
            <p:nvPr/>
          </p:nvSpPr>
          <p:spPr>
            <a:xfrm>
              <a:off x="2344707" y="1704951"/>
              <a:ext cx="2774988" cy="103030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indent="-449263">
                <a:spcBef>
                  <a:spcPts val="600"/>
                </a:spcBef>
                <a:defRPr/>
              </a:pPr>
              <a:r>
                <a:rPr lang="ko-KR" altLang="en-US" sz="1600" dirty="0" err="1">
                  <a:latin typeface="Courier New" pitchFamily="49" charset="0"/>
                </a:rPr>
                <a:t>출생년도로</a:t>
              </a:r>
              <a:r>
                <a:rPr lang="ko-KR" altLang="en-US" sz="1600" dirty="0">
                  <a:latin typeface="Courier New" pitchFamily="49" charset="0"/>
                </a:rPr>
                <a:t> 분류해서</a:t>
              </a:r>
              <a:endParaRPr lang="en-US" altLang="ko-KR" sz="1600" dirty="0">
                <a:latin typeface="Courier New" pitchFamily="49" charset="0"/>
              </a:endParaRPr>
            </a:p>
            <a:p>
              <a:pPr indent="-449263">
                <a:spcBef>
                  <a:spcPts val="600"/>
                </a:spcBef>
                <a:defRPr/>
              </a:pPr>
              <a:r>
                <a:rPr lang="ko-KR" altLang="en-US" sz="1600" dirty="0" err="1">
                  <a:latin typeface="Courier New" pitchFamily="49" charset="0"/>
                </a:rPr>
                <a:t>캐비넷에</a:t>
              </a:r>
              <a:r>
                <a:rPr lang="ko-KR" altLang="en-US" sz="1600" dirty="0">
                  <a:latin typeface="Courier New" pitchFamily="49" charset="0"/>
                </a:rPr>
                <a:t> 저장하자</a:t>
              </a:r>
              <a:r>
                <a:rPr lang="en-US" altLang="ko-KR" sz="1600" dirty="0">
                  <a:latin typeface="Courier New" pitchFamily="49" charset="0"/>
                </a:rPr>
                <a:t>!</a:t>
              </a:r>
              <a:endParaRPr lang="ko-KR" altLang="en-US" sz="1600" dirty="0">
                <a:latin typeface="Courier New" pitchFamily="49" charset="0"/>
              </a:endParaRPr>
            </a:p>
            <a:p>
              <a:pPr>
                <a:defRPr/>
              </a:pPr>
              <a:endParaRPr lang="ko-KR" altLang="en-US" sz="1600" dirty="0"/>
            </a:p>
          </p:txBody>
        </p:sp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4959D486-373D-08A8-923B-A0589C79B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947" y="2736850"/>
            <a:ext cx="904875" cy="304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0064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85939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/>
              <a:t>해싱</a:t>
            </a:r>
            <a:r>
              <a:rPr lang="en-US" altLang="ko-KR" sz="3200" b="1" dirty="0"/>
              <a:t>(hashing)</a:t>
            </a:r>
            <a:r>
              <a:rPr lang="ko-KR" altLang="en-US" sz="2800" b="1" dirty="0"/>
              <a:t>의 이해</a:t>
            </a:r>
            <a:endParaRPr lang="en-KR" sz="3200" b="1" dirty="0"/>
          </a:p>
        </p:txBody>
      </p:sp>
      <p:pic>
        <p:nvPicPr>
          <p:cNvPr id="9" name="Picture 5" descr="C:\Users\castello\AppData\Local\Microsoft\Windows\INetCache\IE\79TK0NMC\nurse1[1].jpg">
            <a:extLst>
              <a:ext uri="{FF2B5EF4-FFF2-40B4-BE49-F238E27FC236}">
                <a16:creationId xmlns:a16="http://schemas.microsoft.com/office/drawing/2014/main" id="{59784359-F819-E60C-00D2-1C1691E2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111" y="2925490"/>
            <a:ext cx="1789112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C:\Users\castello\AppData\Local\Microsoft\Windows\INetCache\IE\O4S9KS7O\7249752654_4b1e9fdf42_z[1].jpg">
            <a:extLst>
              <a:ext uri="{FF2B5EF4-FFF2-40B4-BE49-F238E27FC236}">
                <a16:creationId xmlns:a16="http://schemas.microsoft.com/office/drawing/2014/main" id="{B0A5EAD2-A213-E463-A454-B6F9B5C4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686" y="2542902"/>
            <a:ext cx="2673350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그룹 17">
            <a:extLst>
              <a:ext uri="{FF2B5EF4-FFF2-40B4-BE49-F238E27FC236}">
                <a16:creationId xmlns:a16="http://schemas.microsoft.com/office/drawing/2014/main" id="{8F802196-2CCF-F1F8-ED03-C01B55330A98}"/>
              </a:ext>
            </a:extLst>
          </p:cNvPr>
          <p:cNvGrpSpPr>
            <a:grpSpLocks/>
          </p:cNvGrpSpPr>
          <p:nvPr/>
        </p:nvGrpSpPr>
        <p:grpSpPr bwMode="auto">
          <a:xfrm>
            <a:off x="4033973" y="1866627"/>
            <a:ext cx="3176588" cy="1277938"/>
            <a:chOff x="1979577" y="1566837"/>
            <a:chExt cx="2957557" cy="913596"/>
          </a:xfrm>
        </p:grpSpPr>
        <p:sp>
          <p:nvSpPr>
            <p:cNvPr id="13" name="구름 모양 설명선 15">
              <a:extLst>
                <a:ext uri="{FF2B5EF4-FFF2-40B4-BE49-F238E27FC236}">
                  <a16:creationId xmlns:a16="http://schemas.microsoft.com/office/drawing/2014/main" id="{55BE5963-2EF5-AF25-0B05-A4E2B96971ED}"/>
                </a:ext>
              </a:extLst>
            </p:cNvPr>
            <p:cNvSpPr/>
            <p:nvPr/>
          </p:nvSpPr>
          <p:spPr bwMode="auto">
            <a:xfrm>
              <a:off x="1979577" y="1566837"/>
              <a:ext cx="2738807" cy="913596"/>
            </a:xfrm>
            <a:prstGeom prst="cloudCallout">
              <a:avLst>
                <a:gd name="adj1" fmla="val -36123"/>
                <a:gd name="adj2" fmla="val 54338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indent="-449263">
                <a:spcBef>
                  <a:spcPts val="600"/>
                </a:spcBef>
                <a:defRPr/>
              </a:pPr>
              <a:endParaRPr lang="en-US" altLang="ko-KR" sz="1400" dirty="0">
                <a:latin typeface="Courier New" pitchFamily="49" charset="0"/>
              </a:endParaRPr>
            </a:p>
            <a:p>
              <a:pPr indent="-449263">
                <a:spcBef>
                  <a:spcPts val="600"/>
                </a:spcBef>
                <a:defRPr/>
              </a:pPr>
              <a:endParaRPr lang="ko-KR" altLang="en-US" sz="1400" dirty="0">
                <a:latin typeface="Courier New" pitchFamily="49" charset="0"/>
              </a:endParaRPr>
            </a:p>
          </p:txBody>
        </p: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CC216EA0-41FF-ADFB-9103-5231841BD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2145" y="1746339"/>
              <a:ext cx="2774989" cy="473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indent="-449263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5pPr>
              <a:lvl6pPr marL="25146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6pPr>
              <a:lvl7pPr marL="29718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7pPr>
              <a:lvl8pPr marL="34290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8pPr>
              <a:lvl9pPr marL="38862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en-US" altLang="ko-KR" sz="1600"/>
                <a:t>72xxxx-xxxxxxx</a:t>
              </a:r>
              <a:r>
                <a:rPr lang="ko-KR" altLang="en-US" sz="1600"/>
                <a:t>이면</a:t>
              </a:r>
              <a:endParaRPr lang="en-US" altLang="ko-KR" sz="1600"/>
            </a:p>
            <a:p>
              <a:pPr eaLnBrk="1" hangingPunct="1">
                <a:spcBef>
                  <a:spcPts val="600"/>
                </a:spcBef>
              </a:pPr>
              <a:r>
                <a:rPr lang="ko-KR" altLang="en-US" sz="1600"/>
                <a:t>캐비넷 </a:t>
              </a:r>
              <a:r>
                <a:rPr lang="en-US" altLang="ko-KR" sz="1600"/>
                <a:t>7</a:t>
              </a:r>
              <a:r>
                <a:rPr lang="ko-KR" altLang="en-US" sz="1600"/>
                <a:t>번 서랍에 있겠네</a:t>
              </a:r>
            </a:p>
          </p:txBody>
        </p:sp>
      </p:grpSp>
      <p:grpSp>
        <p:nvGrpSpPr>
          <p:cNvPr id="18" name="그룹 25">
            <a:extLst>
              <a:ext uri="{FF2B5EF4-FFF2-40B4-BE49-F238E27FC236}">
                <a16:creationId xmlns:a16="http://schemas.microsoft.com/office/drawing/2014/main" id="{3D2E05B2-0B5D-365D-2044-1798D7EE43AD}"/>
              </a:ext>
            </a:extLst>
          </p:cNvPr>
          <p:cNvGrpSpPr>
            <a:grpSpLocks/>
          </p:cNvGrpSpPr>
          <p:nvPr/>
        </p:nvGrpSpPr>
        <p:grpSpPr bwMode="auto">
          <a:xfrm>
            <a:off x="1149486" y="2022202"/>
            <a:ext cx="2994025" cy="1341438"/>
            <a:chOff x="628596" y="1931967"/>
            <a:chExt cx="2994066" cy="1341656"/>
          </a:xfrm>
        </p:grpSpPr>
        <p:sp>
          <p:nvSpPr>
            <p:cNvPr id="19" name="타원형 설명선 24">
              <a:extLst>
                <a:ext uri="{FF2B5EF4-FFF2-40B4-BE49-F238E27FC236}">
                  <a16:creationId xmlns:a16="http://schemas.microsoft.com/office/drawing/2014/main" id="{83806834-9497-EF48-E9E7-C0838C794743}"/>
                </a:ext>
              </a:extLst>
            </p:cNvPr>
            <p:cNvSpPr/>
            <p:nvPr/>
          </p:nvSpPr>
          <p:spPr bwMode="auto">
            <a:xfrm>
              <a:off x="628596" y="1931967"/>
              <a:ext cx="2592422" cy="1341656"/>
            </a:xfrm>
            <a:prstGeom prst="wedgeEllipseCallout">
              <a:avLst>
                <a:gd name="adj1" fmla="val -59714"/>
                <a:gd name="adj2" fmla="val 64798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spAutoFit/>
            </a:bodyPr>
            <a:lstStyle/>
            <a:p>
              <a:pPr marL="449263" indent="-449263">
                <a:defRPr/>
              </a:pPr>
              <a:endParaRPr lang="en-US" altLang="ko-KR" sz="1400" dirty="0">
                <a:latin typeface="Courier New" pitchFamily="49" charset="0"/>
              </a:endParaRPr>
            </a:p>
            <a:p>
              <a:pPr marL="449263" indent="-449263">
                <a:defRPr/>
              </a:pPr>
              <a:endParaRPr lang="en-US" altLang="ko-KR" sz="1400" dirty="0">
                <a:latin typeface="Courier New" pitchFamily="49" charset="0"/>
              </a:endParaRPr>
            </a:p>
            <a:p>
              <a:pPr marL="449263" indent="-449263">
                <a:defRPr/>
              </a:pPr>
              <a:endParaRPr lang="ko-KR" altLang="en-US" sz="1400" dirty="0">
                <a:latin typeface="Courier New" pitchFamily="49" charset="0"/>
              </a:endParaRPr>
            </a:p>
          </p:txBody>
        </p:sp>
        <p:sp>
          <p:nvSpPr>
            <p:cNvPr id="20" name="TextBox 23">
              <a:extLst>
                <a:ext uri="{FF2B5EF4-FFF2-40B4-BE49-F238E27FC236}">
                  <a16:creationId xmlns:a16="http://schemas.microsoft.com/office/drawing/2014/main" id="{81F6958E-CCEB-5A52-AAE3-5CC331F064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674" y="2228955"/>
              <a:ext cx="2774988" cy="90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5pPr>
              <a:lvl6pPr marL="25146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6pPr>
              <a:lvl7pPr marL="29718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7pPr>
              <a:lvl8pPr marL="34290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8pPr>
              <a:lvl9pPr marL="38862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ko-KR" altLang="en-US" sz="1600"/>
                <a:t>환자정보좀 찾아주세요</a:t>
              </a:r>
              <a:r>
                <a:rPr lang="en-US" altLang="ko-KR" sz="1600"/>
                <a:t>.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ko-KR" altLang="en-US" sz="1600"/>
                <a:t>주민번호는 </a:t>
              </a:r>
              <a:r>
                <a:rPr lang="en-US" altLang="ko-KR" sz="1600"/>
                <a:t>72xxxx-xxxxxxx</a:t>
              </a:r>
              <a:r>
                <a:rPr lang="ko-KR" altLang="en-US" sz="1600"/>
                <a:t>이에요</a:t>
              </a:r>
              <a:r>
                <a:rPr lang="en-US" altLang="ko-KR" sz="1600"/>
                <a:t>.</a:t>
              </a:r>
              <a:endParaRPr lang="ko-KR" altLang="en-US" sz="1600"/>
            </a:p>
          </p:txBody>
        </p:sp>
      </p:grpSp>
      <p:pic>
        <p:nvPicPr>
          <p:cNvPr id="21" name="Picture 2">
            <a:extLst>
              <a:ext uri="{FF2B5EF4-FFF2-40B4-BE49-F238E27FC236}">
                <a16:creationId xmlns:a16="http://schemas.microsoft.com/office/drawing/2014/main" id="{93C6FDED-4B84-9AFF-2C88-9A4A1D285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48" y="3298552"/>
            <a:ext cx="904875" cy="304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7223B184-57BC-A71C-CED7-8AA3CA8A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148" y="5303565"/>
            <a:ext cx="2138363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7">
            <a:extLst>
              <a:ext uri="{FF2B5EF4-FFF2-40B4-BE49-F238E27FC236}">
                <a16:creationId xmlns:a16="http://schemas.microsoft.com/office/drawing/2014/main" id="{978AEF03-C2E4-563D-BD5E-55C8E4A0D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933" y="1311592"/>
            <a:ext cx="2044700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445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54A12-919F-5CE9-D60C-DB0F899F7C68}"/>
              </a:ext>
            </a:extLst>
          </p:cNvPr>
          <p:cNvSpPr txBox="1"/>
          <p:nvPr/>
        </p:nvSpPr>
        <p:spPr>
          <a:xfrm>
            <a:off x="729343" y="1111730"/>
            <a:ext cx="11166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ko-KR" sz="2800" b="1" dirty="0"/>
              <a:t>Properties – </a:t>
            </a:r>
            <a:r>
              <a:rPr lang="ko-KR" altLang="en-US" sz="2800" b="1" dirty="0"/>
              <a:t>데이터를 </a:t>
            </a:r>
            <a:r>
              <a:rPr lang="en-US" altLang="ko-KR" sz="2800" b="1" dirty="0"/>
              <a:t>(String, String)</a:t>
            </a:r>
            <a:r>
              <a:rPr lang="ko-KR" altLang="en-US" sz="2800" b="1" dirty="0" err="1"/>
              <a:t>으로</a:t>
            </a:r>
            <a:r>
              <a:rPr lang="ko-KR" altLang="en-US" sz="2800" b="1" dirty="0"/>
              <a:t> 저장</a:t>
            </a:r>
            <a:endParaRPr lang="en-US" altLang="ko-KR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A046-A319-5D9F-6E15-957758E6678B}"/>
              </a:ext>
            </a:extLst>
          </p:cNvPr>
          <p:cNvSpPr txBox="1"/>
          <p:nvPr/>
        </p:nvSpPr>
        <p:spPr>
          <a:xfrm>
            <a:off x="738213" y="1586214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환경설정 파일 다룰 때 주로 사용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파일에 쓰기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읽기 편리한 메서드 제공</a:t>
            </a:r>
            <a:endParaRPr lang="en-US" altLang="ko-KR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8294A4-5519-8262-991E-D924772E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274" y="2085581"/>
            <a:ext cx="7772400" cy="456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56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54A12-919F-5CE9-D60C-DB0F899F7C68}"/>
              </a:ext>
            </a:extLst>
          </p:cNvPr>
          <p:cNvSpPr txBox="1"/>
          <p:nvPr/>
        </p:nvSpPr>
        <p:spPr>
          <a:xfrm>
            <a:off x="729343" y="1111730"/>
            <a:ext cx="11166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ko-KR" sz="2800" b="1" dirty="0"/>
              <a:t>Properties – </a:t>
            </a:r>
            <a:r>
              <a:rPr lang="ko-KR" altLang="en-US" sz="2800" b="1" dirty="0"/>
              <a:t>예제</a:t>
            </a:r>
            <a:endParaRPr lang="en-US" altLang="ko-KR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2BFB3-7ECE-4261-DF91-B4402C88D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56" y="1667873"/>
            <a:ext cx="7251700" cy="275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065290-6BE7-DA6B-10AF-CFC4F064F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61" y="4413250"/>
            <a:ext cx="3476171" cy="1409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0A9CF4-7BF8-A12D-7065-C9401265C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936" y="4374424"/>
            <a:ext cx="5904593" cy="200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334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11730"/>
            <a:ext cx="11166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ko-KR" sz="2800" b="1" dirty="0"/>
              <a:t>Collections(1/2) - </a:t>
            </a:r>
            <a:r>
              <a:rPr lang="ko-KR" altLang="en-US" sz="2400" b="1" dirty="0"/>
              <a:t>컬렉션을 다룰 때 유용한 메서드</a:t>
            </a:r>
            <a:r>
              <a:rPr lang="en-US" altLang="ko-KR" sz="2400" b="1" dirty="0"/>
              <a:t>(static) </a:t>
            </a:r>
            <a:r>
              <a:rPr lang="ko-KR" altLang="en-US" sz="2400" b="1" dirty="0"/>
              <a:t>제공</a:t>
            </a:r>
          </a:p>
        </p:txBody>
      </p:sp>
      <p:sp>
        <p:nvSpPr>
          <p:cNvPr id="9" name="Text Box 20">
            <a:extLst>
              <a:ext uri="{FF2B5EF4-FFF2-40B4-BE49-F238E27FC236}">
                <a16:creationId xmlns:a16="http://schemas.microsoft.com/office/drawing/2014/main" id="{1C5D6750-CEFD-D6AC-1E50-C00687BF2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541" y="1643645"/>
            <a:ext cx="8642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1. </a:t>
            </a:r>
            <a:r>
              <a:rPr lang="ko-KR" altLang="en-US" dirty="0"/>
              <a:t>컬렉션 채우기</a:t>
            </a:r>
            <a:r>
              <a:rPr lang="en-US" altLang="ko-KR" dirty="0"/>
              <a:t>, </a:t>
            </a:r>
            <a:r>
              <a:rPr lang="ko-KR" altLang="en-US" dirty="0"/>
              <a:t>복사</a:t>
            </a:r>
            <a:r>
              <a:rPr lang="en-US" altLang="ko-KR" dirty="0"/>
              <a:t>, </a:t>
            </a:r>
            <a:r>
              <a:rPr lang="ko-KR" altLang="en-US" dirty="0"/>
              <a:t>정렬</a:t>
            </a:r>
            <a:r>
              <a:rPr lang="en-US" altLang="ko-KR" dirty="0"/>
              <a:t>, </a:t>
            </a:r>
            <a:r>
              <a:rPr lang="ko-KR" altLang="en-US" dirty="0"/>
              <a:t>검색 </a:t>
            </a:r>
            <a:r>
              <a:rPr lang="en-US" altLang="ko-KR" dirty="0"/>
              <a:t>– fill(), copy(), sort(), </a:t>
            </a:r>
            <a:r>
              <a:rPr lang="en-US" altLang="ko-KR" dirty="0" err="1"/>
              <a:t>binarySearch</a:t>
            </a:r>
            <a:r>
              <a:rPr lang="en-US" altLang="ko-KR" dirty="0"/>
              <a:t>() </a:t>
            </a:r>
            <a:r>
              <a:rPr lang="ko-KR" altLang="en-US" dirty="0"/>
              <a:t>등</a:t>
            </a:r>
            <a:r>
              <a:rPr lang="en-US" altLang="ko-KR" dirty="0"/>
              <a:t> </a:t>
            </a:r>
          </a:p>
        </p:txBody>
      </p:sp>
      <p:sp>
        <p:nvSpPr>
          <p:cNvPr id="11" name="Text Box 20">
            <a:extLst>
              <a:ext uri="{FF2B5EF4-FFF2-40B4-BE49-F238E27FC236}">
                <a16:creationId xmlns:a16="http://schemas.microsoft.com/office/drawing/2014/main" id="{DAC55753-3789-998A-2009-3935575A3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536" y="4430880"/>
            <a:ext cx="864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3. </a:t>
            </a:r>
            <a:r>
              <a:rPr lang="ko-KR" altLang="en-US" dirty="0"/>
              <a:t>변경불가</a:t>
            </a:r>
            <a:r>
              <a:rPr lang="en-US" altLang="ko-KR" dirty="0"/>
              <a:t>(</a:t>
            </a:r>
            <a:r>
              <a:rPr lang="en-US" altLang="ko-KR" dirty="0" err="1"/>
              <a:t>readOnly</a:t>
            </a:r>
            <a:r>
              <a:rPr lang="en-US" altLang="ko-KR" dirty="0"/>
              <a:t>)</a:t>
            </a:r>
            <a:r>
              <a:rPr lang="ko-KR" altLang="en-US" dirty="0"/>
              <a:t> 컬렉션 만들기 </a:t>
            </a:r>
            <a:r>
              <a:rPr lang="en-US" altLang="ko-KR" dirty="0"/>
              <a:t>–  </a:t>
            </a:r>
            <a:r>
              <a:rPr lang="en-US" altLang="ko-KR" dirty="0" err="1"/>
              <a:t>unmodifiableXXX</a:t>
            </a:r>
            <a:r>
              <a:rPr lang="en-US" altLang="ko-KR" dirty="0"/>
              <a:t>() </a:t>
            </a:r>
          </a:p>
        </p:txBody>
      </p:sp>
      <p:sp>
        <p:nvSpPr>
          <p:cNvPr id="7" name="Text Box 20">
            <a:extLst>
              <a:ext uri="{FF2B5EF4-FFF2-40B4-BE49-F238E27FC236}">
                <a16:creationId xmlns:a16="http://schemas.microsoft.com/office/drawing/2014/main" id="{20B753CA-633B-E0C6-D342-FF25DE3BE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187" y="2031179"/>
            <a:ext cx="8642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2. </a:t>
            </a:r>
            <a:r>
              <a:rPr lang="ko-KR" altLang="en-US" dirty="0"/>
              <a:t>컬렉션의 동기화 </a:t>
            </a:r>
            <a:r>
              <a:rPr lang="en-US" altLang="ko-KR" dirty="0"/>
              <a:t>– </a:t>
            </a:r>
            <a:r>
              <a:rPr lang="en-US" altLang="ko-KR" dirty="0" err="1"/>
              <a:t>synchronizedXXX</a:t>
            </a:r>
            <a:r>
              <a:rPr lang="en-US" altLang="ko-KR" dirty="0"/>
              <a:t>()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C27948-366A-8FD2-114F-897095ACB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234" y="2463443"/>
            <a:ext cx="6072052" cy="14134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AB4DF1-2EDB-B0A4-E4FB-26B58A813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524" y="4898644"/>
            <a:ext cx="5928259" cy="13715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54BAA8-A9A3-0D83-09A3-0340BE814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240" y="3878453"/>
            <a:ext cx="6451600" cy="342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417740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C9374-ED54-91AD-03AA-7D56141756AF}"/>
              </a:ext>
            </a:extLst>
          </p:cNvPr>
          <p:cNvSpPr txBox="1"/>
          <p:nvPr/>
        </p:nvSpPr>
        <p:spPr>
          <a:xfrm>
            <a:off x="729343" y="1111730"/>
            <a:ext cx="11166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ko-KR" sz="2800" b="1" dirty="0"/>
              <a:t>Collections(2/2) - </a:t>
            </a:r>
            <a:r>
              <a:rPr lang="ko-KR" altLang="en-US" sz="2400" b="1" dirty="0"/>
              <a:t>컬렉션을 다룰 때 유용한 메서드</a:t>
            </a:r>
            <a:r>
              <a:rPr lang="en-US" altLang="ko-KR" sz="2400" b="1" dirty="0"/>
              <a:t>(static) </a:t>
            </a:r>
            <a:r>
              <a:rPr lang="ko-KR" altLang="en-US" sz="2400" b="1" dirty="0"/>
              <a:t>제공</a:t>
            </a:r>
          </a:p>
        </p:txBody>
      </p:sp>
      <p:sp>
        <p:nvSpPr>
          <p:cNvPr id="9" name="Text Box 20">
            <a:extLst>
              <a:ext uri="{FF2B5EF4-FFF2-40B4-BE49-F238E27FC236}">
                <a16:creationId xmlns:a16="http://schemas.microsoft.com/office/drawing/2014/main" id="{1C5D6750-CEFD-D6AC-1E50-C00687BF2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541" y="1730735"/>
            <a:ext cx="8642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4. </a:t>
            </a:r>
            <a:r>
              <a:rPr lang="ko-KR" altLang="en-US" dirty="0" err="1"/>
              <a:t>싱글톤</a:t>
            </a:r>
            <a:r>
              <a:rPr lang="ko-KR" altLang="en-US" dirty="0"/>
              <a:t> 컬렉션 만들기 </a:t>
            </a:r>
            <a:r>
              <a:rPr lang="en-US" altLang="ko-KR" dirty="0"/>
              <a:t>– </a:t>
            </a:r>
            <a:r>
              <a:rPr lang="en-US" altLang="ko-KR" dirty="0" err="1"/>
              <a:t>singletonXXX</a:t>
            </a:r>
            <a:r>
              <a:rPr lang="en-US" altLang="ko-KR" dirty="0"/>
              <a:t>()</a:t>
            </a:r>
          </a:p>
        </p:txBody>
      </p:sp>
      <p:sp>
        <p:nvSpPr>
          <p:cNvPr id="11" name="Text Box 20">
            <a:extLst>
              <a:ext uri="{FF2B5EF4-FFF2-40B4-BE49-F238E27FC236}">
                <a16:creationId xmlns:a16="http://schemas.microsoft.com/office/drawing/2014/main" id="{DAC55753-3789-998A-2009-3935575A3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245" y="3202873"/>
            <a:ext cx="864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5. </a:t>
            </a:r>
            <a:r>
              <a:rPr lang="ko-KR" altLang="en-US" dirty="0"/>
              <a:t>한 종류의 객체만 저장하는 컬렉션 만들기 </a:t>
            </a:r>
            <a:r>
              <a:rPr lang="en-US" altLang="ko-KR" dirty="0"/>
              <a:t>–  </a:t>
            </a:r>
            <a:r>
              <a:rPr lang="en-US" altLang="ko-KR" dirty="0" err="1"/>
              <a:t>checkedXXX</a:t>
            </a:r>
            <a:r>
              <a:rPr lang="en-US" altLang="ko-KR" dirty="0"/>
              <a:t>()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CCEA76-69E9-9134-9AF7-4D2D69090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12" y="2125714"/>
            <a:ext cx="6767334" cy="94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318D81-61E3-233A-E5B8-247CDD1CD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212" y="3637042"/>
            <a:ext cx="7556771" cy="135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D69431-5263-D6A6-71BA-E831096AD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735" y="5019473"/>
            <a:ext cx="6921500" cy="1371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75BA26-B112-0397-7B0E-0EC135C63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4829" y="1832550"/>
            <a:ext cx="3112176" cy="9309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300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2F960-473A-BEA9-4811-4A62052BB09C}"/>
              </a:ext>
            </a:extLst>
          </p:cNvPr>
          <p:cNvSpPr txBox="1"/>
          <p:nvPr/>
        </p:nvSpPr>
        <p:spPr>
          <a:xfrm>
            <a:off x="729343" y="1111730"/>
            <a:ext cx="11166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컬렉션 클래스 정리 </a:t>
            </a:r>
            <a:r>
              <a:rPr lang="en-US" altLang="ko-KR" sz="2400" b="1" dirty="0"/>
              <a:t>&amp; </a:t>
            </a:r>
            <a:r>
              <a:rPr lang="ko-KR" altLang="en-US" sz="2400" b="1" dirty="0"/>
              <a:t>요약 </a:t>
            </a:r>
            <a:r>
              <a:rPr lang="en-US" altLang="ko-KR" sz="2400" b="1" dirty="0"/>
              <a:t>(1/2)</a:t>
            </a:r>
            <a:endParaRPr lang="ko-KR" alt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63E2EC-BE6B-A058-1B77-CB9AAC4C6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098" y="1705449"/>
            <a:ext cx="1370990" cy="88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138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2F960-473A-BEA9-4811-4A62052BB09C}"/>
              </a:ext>
            </a:extLst>
          </p:cNvPr>
          <p:cNvSpPr txBox="1"/>
          <p:nvPr/>
        </p:nvSpPr>
        <p:spPr>
          <a:xfrm>
            <a:off x="729343" y="1111730"/>
            <a:ext cx="11166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컬렉션 클래스 정리 </a:t>
            </a:r>
            <a:r>
              <a:rPr lang="en-US" altLang="ko-KR" sz="2400" b="1" dirty="0"/>
              <a:t>&amp; </a:t>
            </a:r>
            <a:r>
              <a:rPr lang="ko-KR" altLang="en-US" sz="2400" b="1" dirty="0"/>
              <a:t>요약 </a:t>
            </a:r>
            <a:r>
              <a:rPr lang="en-US" altLang="ko-KR" sz="2400" b="1" dirty="0"/>
              <a:t>(1/2)</a:t>
            </a:r>
            <a:endParaRPr lang="ko-KR" alt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67828-5EED-2FB8-867F-83420F93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626" y="1774758"/>
            <a:ext cx="1669086" cy="17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731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2F960-473A-BEA9-4811-4A62052BB09C}"/>
              </a:ext>
            </a:extLst>
          </p:cNvPr>
          <p:cNvSpPr txBox="1"/>
          <p:nvPr/>
        </p:nvSpPr>
        <p:spPr>
          <a:xfrm>
            <a:off x="729343" y="1111730"/>
            <a:ext cx="11166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컬렉션 클래스 정리 </a:t>
            </a:r>
            <a:r>
              <a:rPr lang="en-US" altLang="ko-KR" sz="2400" b="1" dirty="0"/>
              <a:t>&amp; </a:t>
            </a:r>
            <a:r>
              <a:rPr lang="ko-KR" altLang="en-US" sz="2400" b="1" dirty="0"/>
              <a:t>요약 </a:t>
            </a:r>
            <a:r>
              <a:rPr lang="en-US" altLang="ko-KR" sz="2400" b="1" dirty="0"/>
              <a:t>(1/2)</a:t>
            </a:r>
            <a:endParaRPr lang="ko-KR" alt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EFC2-6D1A-21AA-BFBC-79412FE24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444" y="1741166"/>
            <a:ext cx="4163438" cy="183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737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2F960-473A-BEA9-4811-4A62052BB09C}"/>
              </a:ext>
            </a:extLst>
          </p:cNvPr>
          <p:cNvSpPr txBox="1"/>
          <p:nvPr/>
        </p:nvSpPr>
        <p:spPr>
          <a:xfrm>
            <a:off x="729343" y="1111730"/>
            <a:ext cx="11166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컬렉션 클래스 정리 </a:t>
            </a:r>
            <a:r>
              <a:rPr lang="en-US" altLang="ko-KR" sz="2400" b="1" dirty="0"/>
              <a:t>&amp; </a:t>
            </a:r>
            <a:r>
              <a:rPr lang="ko-KR" altLang="en-US" sz="2400" b="1" dirty="0"/>
              <a:t>요약 </a:t>
            </a:r>
            <a:r>
              <a:rPr lang="en-US" altLang="ko-KR" sz="2400" b="1" dirty="0"/>
              <a:t>(1/2)</a:t>
            </a:r>
            <a:endParaRPr lang="ko-KR" altLang="en-US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663E63-02F4-1BF7-D26F-20C4BD794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169" y="1756114"/>
            <a:ext cx="5953326" cy="183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51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01780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List</a:t>
            </a:r>
            <a:r>
              <a:rPr lang="ko-KR" altLang="en-US" sz="2800" b="1" dirty="0"/>
              <a:t>인터페이스의 메서드 </a:t>
            </a:r>
            <a:r>
              <a:rPr lang="en-US" altLang="ko-KR" sz="2800" b="1" dirty="0"/>
              <a:t>– </a:t>
            </a:r>
            <a:r>
              <a:rPr lang="ko-KR" altLang="en-US" sz="2800" b="1" dirty="0"/>
              <a:t>순서</a:t>
            </a:r>
            <a:r>
              <a:rPr lang="en-US" altLang="ko-KR" sz="2800" b="1" dirty="0"/>
              <a:t>O, </a:t>
            </a:r>
            <a:r>
              <a:rPr lang="ko-KR" altLang="en-US" sz="2800" b="1" dirty="0"/>
              <a:t>중복</a:t>
            </a:r>
            <a:r>
              <a:rPr lang="en-US" altLang="ko-KR" sz="2800" b="1" dirty="0"/>
              <a:t>O</a:t>
            </a:r>
            <a:endParaRPr lang="en-US" altLang="ko-KR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246B7-E08B-A73B-831C-5C495F45C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18" y="1842044"/>
            <a:ext cx="7853056" cy="443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601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2F960-473A-BEA9-4811-4A62052BB09C}"/>
              </a:ext>
            </a:extLst>
          </p:cNvPr>
          <p:cNvSpPr txBox="1"/>
          <p:nvPr/>
        </p:nvSpPr>
        <p:spPr>
          <a:xfrm>
            <a:off x="729343" y="1111730"/>
            <a:ext cx="11166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컬렉션 클래스 정리 </a:t>
            </a:r>
            <a:r>
              <a:rPr lang="en-US" altLang="ko-KR" sz="2400" b="1" dirty="0"/>
              <a:t>&amp; </a:t>
            </a:r>
            <a:r>
              <a:rPr lang="ko-KR" altLang="en-US" sz="2400" b="1" dirty="0"/>
              <a:t>요약 </a:t>
            </a:r>
            <a:r>
              <a:rPr lang="en-US" altLang="ko-KR" sz="2400" b="1" dirty="0"/>
              <a:t>(1/2)</a:t>
            </a:r>
            <a:endParaRPr lang="ko-KR" alt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A9BD2-6F22-EA67-CE6E-891CEBF1F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932" y="1752060"/>
            <a:ext cx="6078300" cy="2288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1F7265-0696-EDA2-3A0F-AB0EF027D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715" y="1789889"/>
            <a:ext cx="5964971" cy="220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987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2F960-473A-BEA9-4811-4A62052BB09C}"/>
              </a:ext>
            </a:extLst>
          </p:cNvPr>
          <p:cNvSpPr txBox="1"/>
          <p:nvPr/>
        </p:nvSpPr>
        <p:spPr>
          <a:xfrm>
            <a:off x="729343" y="1111730"/>
            <a:ext cx="11166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컬렉션 클래스 정리 </a:t>
            </a:r>
            <a:r>
              <a:rPr lang="en-US" altLang="ko-KR" sz="2400" b="1" dirty="0"/>
              <a:t>&amp; </a:t>
            </a:r>
            <a:r>
              <a:rPr lang="ko-KR" altLang="en-US" sz="2400" b="1" dirty="0"/>
              <a:t>요약 </a:t>
            </a:r>
            <a:r>
              <a:rPr lang="en-US" altLang="ko-KR" sz="2400" b="1" dirty="0"/>
              <a:t>(1/2)</a:t>
            </a:r>
            <a:endParaRPr lang="ko-KR" alt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A9BD2-6F22-EA67-CE6E-891CEBF1F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932" y="1752060"/>
            <a:ext cx="6078300" cy="228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734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2F960-473A-BEA9-4811-4A62052BB09C}"/>
              </a:ext>
            </a:extLst>
          </p:cNvPr>
          <p:cNvSpPr txBox="1"/>
          <p:nvPr/>
        </p:nvSpPr>
        <p:spPr>
          <a:xfrm>
            <a:off x="729343" y="1111730"/>
            <a:ext cx="11166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컬렉션 클래스 정리 </a:t>
            </a:r>
            <a:r>
              <a:rPr lang="en-US" altLang="ko-KR" sz="2400" b="1" dirty="0"/>
              <a:t>&amp; </a:t>
            </a:r>
            <a:r>
              <a:rPr lang="ko-KR" altLang="en-US" sz="2400" b="1" dirty="0"/>
              <a:t>요약 </a:t>
            </a:r>
            <a:r>
              <a:rPr lang="en-US" altLang="ko-KR" sz="2400" b="1" dirty="0"/>
              <a:t>(1/2)</a:t>
            </a:r>
            <a:endParaRPr lang="ko-KR" altLang="en-US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85566E-5350-73EA-C47E-209392C1B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808" y="1795026"/>
            <a:ext cx="5904690" cy="33895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43FBC8-50B0-0721-959F-40BAA2C30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465" y="1750978"/>
            <a:ext cx="5925231" cy="343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98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2F960-473A-BEA9-4811-4A62052BB09C}"/>
              </a:ext>
            </a:extLst>
          </p:cNvPr>
          <p:cNvSpPr txBox="1"/>
          <p:nvPr/>
        </p:nvSpPr>
        <p:spPr>
          <a:xfrm>
            <a:off x="729343" y="1111730"/>
            <a:ext cx="11166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컬렉션 클래스 정리 </a:t>
            </a:r>
            <a:r>
              <a:rPr lang="en-US" altLang="ko-KR" sz="2400" b="1" dirty="0"/>
              <a:t>&amp; </a:t>
            </a:r>
            <a:r>
              <a:rPr lang="ko-KR" altLang="en-US" sz="2400" b="1" dirty="0"/>
              <a:t>요약 </a:t>
            </a:r>
            <a:r>
              <a:rPr lang="en-US" altLang="ko-KR" sz="2400" b="1" dirty="0"/>
              <a:t>(1/2)</a:t>
            </a:r>
            <a:endParaRPr lang="ko-KR" altLang="en-US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85566E-5350-73EA-C47E-209392C1B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808" y="1795026"/>
            <a:ext cx="5904690" cy="338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168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4694E2-E9A4-8122-E186-A78A8947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335" y="1752057"/>
            <a:ext cx="5956434" cy="4610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42F960-473A-BEA9-4811-4A62052BB09C}"/>
              </a:ext>
            </a:extLst>
          </p:cNvPr>
          <p:cNvSpPr txBox="1"/>
          <p:nvPr/>
        </p:nvSpPr>
        <p:spPr>
          <a:xfrm>
            <a:off x="729343" y="1111730"/>
            <a:ext cx="11166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컬렉션 클래스 정리 </a:t>
            </a:r>
            <a:r>
              <a:rPr lang="en-US" altLang="ko-KR" sz="2400" b="1" dirty="0"/>
              <a:t>&amp; </a:t>
            </a:r>
            <a:r>
              <a:rPr lang="ko-KR" altLang="en-US" sz="2400" b="1" dirty="0"/>
              <a:t>요약 </a:t>
            </a:r>
            <a:r>
              <a:rPr lang="en-US" altLang="ko-KR" sz="2400" b="1" dirty="0"/>
              <a:t>(1/2)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613912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2F960-473A-BEA9-4811-4A62052BB09C}"/>
              </a:ext>
            </a:extLst>
          </p:cNvPr>
          <p:cNvSpPr txBox="1"/>
          <p:nvPr/>
        </p:nvSpPr>
        <p:spPr>
          <a:xfrm>
            <a:off x="729343" y="1111730"/>
            <a:ext cx="11166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컬렉션 클래스 정리 </a:t>
            </a:r>
            <a:r>
              <a:rPr lang="en-US" altLang="ko-KR" sz="2400" b="1" dirty="0"/>
              <a:t>&amp; </a:t>
            </a:r>
            <a:r>
              <a:rPr lang="ko-KR" altLang="en-US" sz="2400" b="1" dirty="0"/>
              <a:t>요약 </a:t>
            </a:r>
            <a:r>
              <a:rPr lang="en-US" altLang="ko-KR" sz="2400" b="1" dirty="0"/>
              <a:t>(2/2)</a:t>
            </a:r>
            <a:endParaRPr lang="ko-KR" alt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2C329A-C80B-D495-1087-4D1797338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346" y="1601281"/>
            <a:ext cx="8204550" cy="466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6A217-B3A1-25E9-7075-3A3B58E3FB72}"/>
              </a:ext>
            </a:extLst>
          </p:cNvPr>
          <p:cNvSpPr txBox="1"/>
          <p:nvPr/>
        </p:nvSpPr>
        <p:spPr>
          <a:xfrm>
            <a:off x="729343" y="1201780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Set</a:t>
            </a:r>
            <a:r>
              <a:rPr lang="ko-KR" altLang="en-US" sz="2800" b="1" dirty="0"/>
              <a:t>인터페이스를 구현한 클래스</a:t>
            </a:r>
            <a:r>
              <a:rPr lang="en-US" altLang="ko-KR" sz="2800" b="1" dirty="0"/>
              <a:t> –</a:t>
            </a:r>
            <a:r>
              <a:rPr lang="ko-KR" altLang="en-US" sz="2800" b="1" dirty="0"/>
              <a:t> 순서</a:t>
            </a:r>
            <a:r>
              <a:rPr lang="en-US" altLang="ko-KR" sz="2800" b="1" dirty="0"/>
              <a:t>X, </a:t>
            </a:r>
            <a:r>
              <a:rPr lang="ko-KR" altLang="en-US" sz="2800" b="1" dirty="0"/>
              <a:t>중복</a:t>
            </a:r>
            <a:r>
              <a:rPr lang="en-US" altLang="ko-KR" sz="2800" b="1" dirty="0"/>
              <a:t>X</a:t>
            </a:r>
            <a:endParaRPr lang="en-US" altLang="ko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C9EE6-CFE7-EA57-0D09-4DAAC04AE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108" y="2278016"/>
            <a:ext cx="2750275" cy="19790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55E9B7-E7EE-6F0B-BC61-DC33C26E0F18}"/>
              </a:ext>
            </a:extLst>
          </p:cNvPr>
          <p:cNvSpPr txBox="1"/>
          <p:nvPr/>
        </p:nvSpPr>
        <p:spPr>
          <a:xfrm>
            <a:off x="720794" y="1768726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Set</a:t>
            </a:r>
            <a:r>
              <a:rPr lang="ko-KR" altLang="en-US" sz="2400" b="1" dirty="0"/>
              <a:t>의 메서드는 </a:t>
            </a:r>
            <a:r>
              <a:rPr lang="en-US" altLang="ko-KR" sz="2400" b="1" dirty="0"/>
              <a:t>Collection</a:t>
            </a:r>
            <a:r>
              <a:rPr lang="ko-KR" altLang="en-US" sz="2400" b="1" dirty="0"/>
              <a:t>과 동일</a:t>
            </a:r>
          </a:p>
        </p:txBody>
      </p:sp>
      <p:sp>
        <p:nvSpPr>
          <p:cNvPr id="11" name="Text Box 19">
            <a:extLst>
              <a:ext uri="{FF2B5EF4-FFF2-40B4-BE49-F238E27FC236}">
                <a16:creationId xmlns:a16="http://schemas.microsoft.com/office/drawing/2014/main" id="{68E90905-7A92-C04C-E0E1-BDA6619F5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368" y="6053371"/>
            <a:ext cx="9347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600" dirty="0"/>
              <a:t>* </a:t>
            </a:r>
            <a:r>
              <a:rPr lang="ko-KR" altLang="en-US" sz="1600" dirty="0"/>
              <a:t>집합과 관련된 메서드 </a:t>
            </a:r>
            <a:r>
              <a:rPr lang="en-US" altLang="ko-KR" sz="1600" dirty="0"/>
              <a:t>-</a:t>
            </a:r>
            <a:r>
              <a:rPr lang="ko-KR" altLang="en-US" sz="1600" dirty="0"/>
              <a:t> </a:t>
            </a:r>
            <a:r>
              <a:rPr lang="en-US" altLang="ko-KR" sz="1600" dirty="0"/>
              <a:t>Collection</a:t>
            </a:r>
            <a:r>
              <a:rPr lang="ko-KR" altLang="en-US" sz="1600" dirty="0"/>
              <a:t>에 변화가 있으면 </a:t>
            </a:r>
            <a:r>
              <a:rPr lang="en-US" altLang="ko-KR" sz="1600" dirty="0"/>
              <a:t>true, </a:t>
            </a:r>
            <a:r>
              <a:rPr lang="ko-KR" altLang="en-US" sz="1600" dirty="0"/>
              <a:t>아니면 </a:t>
            </a:r>
            <a:r>
              <a:rPr lang="en-US" altLang="ko-KR" sz="1600" dirty="0"/>
              <a:t>false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반환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2" name="Picture 18">
            <a:extLst>
              <a:ext uri="{FF2B5EF4-FFF2-40B4-BE49-F238E27FC236}">
                <a16:creationId xmlns:a16="http://schemas.microsoft.com/office/drawing/2014/main" id="{EDD5804D-7363-190F-F5BB-57DBCF53B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12" y="4452011"/>
            <a:ext cx="8376013" cy="1585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9210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01780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Map</a:t>
            </a:r>
            <a:r>
              <a:rPr lang="ko-KR" altLang="en-US" sz="2800" b="1" dirty="0"/>
              <a:t>인터페이스를 구현한 클래스</a:t>
            </a:r>
            <a:r>
              <a:rPr lang="en-US" altLang="ko-KR" sz="3200" b="1" dirty="0"/>
              <a:t> </a:t>
            </a:r>
            <a:r>
              <a:rPr lang="en-US" altLang="ko-KR" sz="2800" b="1" dirty="0"/>
              <a:t>– </a:t>
            </a:r>
            <a:r>
              <a:rPr lang="ko-KR" altLang="en-US" sz="2800" b="1" dirty="0"/>
              <a:t>순서</a:t>
            </a:r>
            <a:r>
              <a:rPr lang="en-US" altLang="ko-KR" sz="2800" b="1" dirty="0"/>
              <a:t>X, </a:t>
            </a:r>
            <a:r>
              <a:rPr lang="ko-KR" altLang="en-US" sz="2800" b="1" dirty="0"/>
              <a:t>중복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키</a:t>
            </a:r>
            <a:r>
              <a:rPr lang="en-US" altLang="ko-KR" sz="2800" b="1" dirty="0"/>
              <a:t>X, </a:t>
            </a:r>
            <a:r>
              <a:rPr lang="ko-KR" altLang="en-US" sz="2800" b="1" dirty="0"/>
              <a:t>값</a:t>
            </a:r>
            <a:r>
              <a:rPr lang="en-US" altLang="ko-KR" sz="2800" b="1" dirty="0"/>
              <a:t>O)</a:t>
            </a:r>
            <a:endParaRPr lang="en-US" altLang="ko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97E5E-9A3E-5C84-7EDF-CDEE7C01D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168" y="1939108"/>
            <a:ext cx="4181442" cy="21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2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01780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Map</a:t>
            </a:r>
            <a:r>
              <a:rPr lang="ko-KR" altLang="en-US" sz="2800" b="1" dirty="0"/>
              <a:t>인터페이스의 메서드 </a:t>
            </a:r>
            <a:r>
              <a:rPr lang="en-US" altLang="ko-KR" sz="2800" b="1" dirty="0"/>
              <a:t>– </a:t>
            </a:r>
            <a:r>
              <a:rPr lang="ko-KR" altLang="en-US" sz="2800" b="1" dirty="0"/>
              <a:t>순서</a:t>
            </a:r>
            <a:r>
              <a:rPr lang="en-US" altLang="ko-KR" sz="2800" b="1" dirty="0"/>
              <a:t>X, </a:t>
            </a:r>
            <a:r>
              <a:rPr lang="ko-KR" altLang="en-US" sz="2800" b="1" dirty="0"/>
              <a:t>중복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키</a:t>
            </a:r>
            <a:r>
              <a:rPr lang="en-US" altLang="ko-KR" sz="2800" b="1" dirty="0"/>
              <a:t>X, </a:t>
            </a:r>
            <a:r>
              <a:rPr lang="ko-KR" altLang="en-US" sz="2800" b="1" dirty="0"/>
              <a:t>값</a:t>
            </a:r>
            <a:r>
              <a:rPr lang="en-US" altLang="ko-KR" sz="2800" b="1" dirty="0"/>
              <a:t>O)</a:t>
            </a:r>
            <a:endParaRPr lang="en-US" altLang="ko-KR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3BF079-64AB-9036-74A1-B02157768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149" y="1802096"/>
            <a:ext cx="7772400" cy="485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98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45989</TotalTime>
  <Words>1908</Words>
  <Application>Microsoft Macintosh PowerPoint</Application>
  <PresentationFormat>Widescreen</PresentationFormat>
  <Paragraphs>369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맑은 고딕</vt:lpstr>
      <vt:lpstr>견명조</vt:lpstr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seong Namkung</dc:creator>
  <cp:lastModifiedBy>seong Namkung</cp:lastModifiedBy>
  <cp:revision>1867</cp:revision>
  <dcterms:created xsi:type="dcterms:W3CDTF">2025-07-12T07:57:13Z</dcterms:created>
  <dcterms:modified xsi:type="dcterms:W3CDTF">2025-10-27T03:06:38Z</dcterms:modified>
</cp:coreProperties>
</file>